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83"/>
  </p:notesMasterIdLst>
  <p:sldIdLst>
    <p:sldId id="421" r:id="rId2"/>
    <p:sldId id="289" r:id="rId3"/>
    <p:sldId id="338" r:id="rId4"/>
    <p:sldId id="385" r:id="rId5"/>
    <p:sldId id="330" r:id="rId6"/>
    <p:sldId id="331" r:id="rId7"/>
    <p:sldId id="323" r:id="rId8"/>
    <p:sldId id="324" r:id="rId9"/>
    <p:sldId id="325" r:id="rId10"/>
    <p:sldId id="326" r:id="rId11"/>
    <p:sldId id="328" r:id="rId12"/>
    <p:sldId id="322" r:id="rId13"/>
    <p:sldId id="327" r:id="rId14"/>
    <p:sldId id="339" r:id="rId15"/>
    <p:sldId id="258" r:id="rId16"/>
    <p:sldId id="260" r:id="rId17"/>
    <p:sldId id="259" r:id="rId18"/>
    <p:sldId id="386" r:id="rId19"/>
    <p:sldId id="261" r:id="rId20"/>
    <p:sldId id="380" r:id="rId21"/>
    <p:sldId id="333" r:id="rId22"/>
    <p:sldId id="402" r:id="rId23"/>
    <p:sldId id="334" r:id="rId24"/>
    <p:sldId id="403" r:id="rId25"/>
    <p:sldId id="335" r:id="rId26"/>
    <p:sldId id="336" r:id="rId27"/>
    <p:sldId id="263" r:id="rId28"/>
    <p:sldId id="405" r:id="rId29"/>
    <p:sldId id="406" r:id="rId30"/>
    <p:sldId id="407" r:id="rId31"/>
    <p:sldId id="408" r:id="rId32"/>
    <p:sldId id="368" r:id="rId33"/>
    <p:sldId id="410" r:id="rId34"/>
    <p:sldId id="411" r:id="rId35"/>
    <p:sldId id="412" r:id="rId36"/>
    <p:sldId id="383" r:id="rId37"/>
    <p:sldId id="413" r:id="rId38"/>
    <p:sldId id="376" r:id="rId39"/>
    <p:sldId id="266" r:id="rId40"/>
    <p:sldId id="268" r:id="rId41"/>
    <p:sldId id="269" r:id="rId42"/>
    <p:sldId id="387" r:id="rId43"/>
    <p:sldId id="264" r:id="rId44"/>
    <p:sldId id="359" r:id="rId45"/>
    <p:sldId id="270" r:id="rId46"/>
    <p:sldId id="271" r:id="rId47"/>
    <p:sldId id="360" r:id="rId48"/>
    <p:sldId id="362" r:id="rId49"/>
    <p:sldId id="363" r:id="rId50"/>
    <p:sldId id="361" r:id="rId51"/>
    <p:sldId id="422" r:id="rId52"/>
    <p:sldId id="414" r:id="rId53"/>
    <p:sldId id="415" r:id="rId54"/>
    <p:sldId id="400" r:id="rId55"/>
    <p:sldId id="417" r:id="rId56"/>
    <p:sldId id="416" r:id="rId57"/>
    <p:sldId id="418" r:id="rId58"/>
    <p:sldId id="299" r:id="rId59"/>
    <p:sldId id="298" r:id="rId60"/>
    <p:sldId id="389" r:id="rId61"/>
    <p:sldId id="388" r:id="rId62"/>
    <p:sldId id="390" r:id="rId63"/>
    <p:sldId id="391" r:id="rId64"/>
    <p:sldId id="399" r:id="rId65"/>
    <p:sldId id="357" r:id="rId66"/>
    <p:sldId id="392" r:id="rId67"/>
    <p:sldId id="393" r:id="rId68"/>
    <p:sldId id="394" r:id="rId69"/>
    <p:sldId id="358" r:id="rId70"/>
    <p:sldId id="423" r:id="rId71"/>
    <p:sldId id="342" r:id="rId72"/>
    <p:sldId id="343" r:id="rId73"/>
    <p:sldId id="345" r:id="rId74"/>
    <p:sldId id="347" r:id="rId75"/>
    <p:sldId id="349" r:id="rId76"/>
    <p:sldId id="350" r:id="rId77"/>
    <p:sldId id="398" r:id="rId78"/>
    <p:sldId id="396" r:id="rId79"/>
    <p:sldId id="397" r:id="rId80"/>
    <p:sldId id="420" r:id="rId81"/>
    <p:sldId id="419"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5E8E03-C1B7-4578-9F7B-3CC835AB95DE}">
          <p14:sldIdLst>
            <p14:sldId id="421"/>
            <p14:sldId id="289"/>
            <p14:sldId id="338"/>
            <p14:sldId id="385"/>
            <p14:sldId id="330"/>
            <p14:sldId id="331"/>
            <p14:sldId id="323"/>
            <p14:sldId id="324"/>
            <p14:sldId id="325"/>
            <p14:sldId id="326"/>
            <p14:sldId id="328"/>
            <p14:sldId id="322"/>
            <p14:sldId id="327"/>
            <p14:sldId id="339"/>
            <p14:sldId id="258"/>
            <p14:sldId id="260"/>
            <p14:sldId id="259"/>
          </p14:sldIdLst>
        </p14:section>
        <p14:section name="QE/FT impact on Indian Economy" id="{AA39DA33-C63C-402A-BCC6-AB81415A0C6A}">
          <p14:sldIdLst>
            <p14:sldId id="386"/>
            <p14:sldId id="261"/>
            <p14:sldId id="380"/>
            <p14:sldId id="333"/>
            <p14:sldId id="402"/>
            <p14:sldId id="334"/>
            <p14:sldId id="403"/>
            <p14:sldId id="335"/>
            <p14:sldId id="336"/>
            <p14:sldId id="263"/>
            <p14:sldId id="405"/>
            <p14:sldId id="406"/>
            <p14:sldId id="407"/>
            <p14:sldId id="408"/>
            <p14:sldId id="368"/>
            <p14:sldId id="410"/>
            <p14:sldId id="411"/>
            <p14:sldId id="412"/>
            <p14:sldId id="383"/>
            <p14:sldId id="413"/>
            <p14:sldId id="376"/>
          </p14:sldIdLst>
        </p14:section>
        <p14:section name="NEER and REER" id="{59F25A1E-44CF-442A-B736-C85FA13619E1}">
          <p14:sldIdLst>
            <p14:sldId id="266"/>
            <p14:sldId id="268"/>
            <p14:sldId id="269"/>
          </p14:sldIdLst>
        </p14:section>
        <p14:section name="FOREX RESERVE" id="{467B8654-EFA1-437E-8957-DFD613440CD9}">
          <p14:sldIdLst>
            <p14:sldId id="387"/>
            <p14:sldId id="264"/>
            <p14:sldId id="359"/>
            <p14:sldId id="270"/>
            <p14:sldId id="271"/>
            <p14:sldId id="360"/>
            <p14:sldId id="362"/>
            <p14:sldId id="363"/>
            <p14:sldId id="361"/>
            <p14:sldId id="422"/>
            <p14:sldId id="414"/>
            <p14:sldId id="415"/>
            <p14:sldId id="400"/>
            <p14:sldId id="417"/>
            <p14:sldId id="416"/>
            <p14:sldId id="418"/>
            <p14:sldId id="299"/>
            <p14:sldId id="298"/>
            <p14:sldId id="389"/>
            <p14:sldId id="388"/>
            <p14:sldId id="390"/>
          </p14:sldIdLst>
        </p14:section>
        <p14:section name="Untitled Section" id="{6E21C0DB-9ECB-459E-906A-B68D1E640E00}">
          <p14:sldIdLst>
            <p14:sldId id="391"/>
            <p14:sldId id="399"/>
            <p14:sldId id="357"/>
            <p14:sldId id="392"/>
            <p14:sldId id="393"/>
            <p14:sldId id="394"/>
            <p14:sldId id="358"/>
            <p14:sldId id="423"/>
            <p14:sldId id="342"/>
            <p14:sldId id="343"/>
            <p14:sldId id="345"/>
            <p14:sldId id="347"/>
            <p14:sldId id="349"/>
            <p14:sldId id="350"/>
            <p14:sldId id="398"/>
            <p14:sldId id="396"/>
            <p14:sldId id="397"/>
            <p14:sldId id="420"/>
            <p14:sldId id="4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437" y="158"/>
      </p:cViewPr>
      <p:guideLst/>
    </p:cSldViewPr>
  </p:slideViewPr>
  <p:notesTextViewPr>
    <p:cViewPr>
      <p:scale>
        <a:sx n="1" d="1"/>
        <a:sy n="1" d="1"/>
      </p:scale>
      <p:origin x="0" y="0"/>
    </p:cViewPr>
  </p:notesTextViewPr>
  <p:sorterViewPr>
    <p:cViewPr>
      <p:scale>
        <a:sx n="100" d="100"/>
        <a:sy n="100" d="100"/>
      </p:scale>
      <p:origin x="0" y="-839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file:///E:\blog\Economy\SPIPA\Economy_Lecture6\calculations%20BOP.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3783633514172765"/>
          <c:y val="0.17810631047104467"/>
        </c:manualLayout>
      </c:layout>
      <c:overlay val="0"/>
      <c:spPr>
        <a:noFill/>
        <a:ln>
          <a:noFill/>
        </a:ln>
        <a:effectLst/>
      </c:spPr>
      <c:txPr>
        <a:bodyPr rot="0" spcFirstLastPara="1" vertOverflow="ellipsis" vert="horz" wrap="square" anchor="ctr" anchorCtr="1"/>
        <a:lstStyle/>
        <a:p>
          <a:pPr>
            <a:defRPr sz="1500" b="1" i="0" u="none" strike="noStrike" kern="1200" cap="all" spc="100" normalizeH="0" baseline="0">
              <a:solidFill>
                <a:sysClr val="windowText" lastClr="000000"/>
              </a:solidFill>
              <a:latin typeface="+mn-lt"/>
              <a:ea typeface="+mn-ea"/>
              <a:cs typeface="+mn-cs"/>
            </a:defRPr>
          </a:pPr>
          <a:endParaRPr lang="en-US"/>
        </a:p>
      </c:txPr>
    </c:title>
    <c:autoTitleDeleted val="0"/>
    <c:plotArea>
      <c:layout/>
      <c:areaChart>
        <c:grouping val="stacked"/>
        <c:varyColors val="0"/>
        <c:ser>
          <c:idx val="0"/>
          <c:order val="0"/>
          <c:tx>
            <c:strRef>
              <c:f>'Fed Tapering'!$B$1</c:f>
              <c:strCache>
                <c:ptCount val="1"/>
                <c:pt idx="0">
                  <c:v>Billion USD</c:v>
                </c:pt>
              </c:strCache>
            </c:strRef>
          </c:tx>
          <c:spPr>
            <a:solidFill>
              <a:srgbClr val="00B0F0"/>
            </a:solidFill>
            <a:ln>
              <a:solidFill>
                <a:schemeClr val="accent1"/>
              </a:solidFill>
            </a:ln>
            <a:effectLst>
              <a:innerShdw dist="38100" dir="16200000">
                <a:schemeClr val="lt1"/>
              </a:innerShdw>
            </a:effectLst>
          </c:spPr>
          <c:dLbls>
            <c:dLbl>
              <c:idx val="0"/>
              <c:layout>
                <c:manualLayout>
                  <c:x val="6.6782809158394629E-2"/>
                  <c:y val="-4.0478706925237418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6.2330621881168315E-2"/>
                  <c:y val="-8.0957413850474835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48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accent1">
                          <a:lumMod val="60000"/>
                          <a:lumOff val="40000"/>
                        </a:schemeClr>
                      </a:solidFill>
                    </a:ln>
                    <a:effectLst/>
                  </c:spPr>
                </c15:leaderLines>
              </c:ext>
            </c:extLst>
          </c:dLbls>
          <c:cat>
            <c:strRef>
              <c:f>'Fed Tapering'!$A$2:$A$5</c:f>
              <c:strCache>
                <c:ptCount val="4"/>
                <c:pt idx="0">
                  <c:v>Dec ‘13</c:v>
                </c:pt>
                <c:pt idx="1">
                  <c:v>Jan ‘14</c:v>
                </c:pt>
                <c:pt idx="2">
                  <c:v>Feb ‘14</c:v>
                </c:pt>
                <c:pt idx="3">
                  <c:v>March ’14</c:v>
                </c:pt>
              </c:strCache>
            </c:strRef>
          </c:cat>
          <c:val>
            <c:numRef>
              <c:f>'Fed Tapering'!$B$2:$B$5</c:f>
              <c:numCache>
                <c:formatCode>General</c:formatCode>
                <c:ptCount val="4"/>
                <c:pt idx="0">
                  <c:v>85</c:v>
                </c:pt>
                <c:pt idx="1">
                  <c:v>75</c:v>
                </c:pt>
                <c:pt idx="2">
                  <c:v>65</c:v>
                </c:pt>
                <c:pt idx="3">
                  <c:v>55</c:v>
                </c:pt>
              </c:numCache>
            </c:numRef>
          </c:val>
        </c:ser>
        <c:dLbls>
          <c:showLegendKey val="0"/>
          <c:showVal val="1"/>
          <c:showCatName val="0"/>
          <c:showSerName val="0"/>
          <c:showPercent val="0"/>
          <c:showBubbleSize val="0"/>
        </c:dLbls>
        <c:dropLines>
          <c:spPr>
            <a:ln w="9525" cap="flat" cmpd="sng" algn="ctr">
              <a:gradFill>
                <a:gsLst>
                  <a:gs pos="0">
                    <a:schemeClr val="lt1"/>
                  </a:gs>
                  <a:gs pos="50000">
                    <a:schemeClr val="lt1">
                      <a:alpha val="0"/>
                    </a:schemeClr>
                  </a:gs>
                </a:gsLst>
                <a:lin ang="5400000" scaled="0"/>
              </a:gradFill>
              <a:round/>
            </a:ln>
            <a:effectLst/>
          </c:spPr>
        </c:dropLines>
        <c:axId val="-1159862656"/>
        <c:axId val="-1159861024"/>
      </c:areaChart>
      <c:catAx>
        <c:axId val="-1159862656"/>
        <c:scaling>
          <c:orientation val="minMax"/>
        </c:scaling>
        <c:delete val="0"/>
        <c:axPos val="b"/>
        <c:numFmt formatCode="General" sourceLinked="1"/>
        <c:majorTickMark val="none"/>
        <c:minorTickMark val="none"/>
        <c:tickLblPos val="nextTo"/>
        <c:spPr>
          <a:noFill/>
          <a:ln w="9525" cap="flat" cmpd="sng" algn="ctr">
            <a:solidFill>
              <a:schemeClr val="accent1">
                <a:lumMod val="40000"/>
                <a:lumOff val="60000"/>
                <a:alpha val="25000"/>
              </a:schemeClr>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crossAx val="-1159861024"/>
        <c:crosses val="autoZero"/>
        <c:auto val="1"/>
        <c:lblAlgn val="ctr"/>
        <c:lblOffset val="100"/>
        <c:noMultiLvlLbl val="0"/>
      </c:catAx>
      <c:valAx>
        <c:axId val="-1159861024"/>
        <c:scaling>
          <c:orientation val="minMax"/>
        </c:scaling>
        <c:delete val="1"/>
        <c:axPos val="l"/>
        <c:numFmt formatCode="General" sourceLinked="1"/>
        <c:majorTickMark val="out"/>
        <c:minorTickMark val="none"/>
        <c:tickLblPos val="nextTo"/>
        <c:crossAx val="-1159862656"/>
        <c:crosses val="autoZero"/>
        <c:crossBetween val="midCat"/>
      </c:valAx>
      <c:spPr>
        <a:noFill/>
        <a:ln>
          <a:noFill/>
        </a:ln>
        <a:effectLst/>
      </c:spPr>
    </c:plotArea>
    <c:plotVisOnly val="1"/>
    <c:dispBlanksAs val="zero"/>
    <c:showDLblsOverMax val="0"/>
  </c:chart>
  <c:spPr>
    <a:solidFill>
      <a:schemeClr val="accent2">
        <a:lumMod val="60000"/>
        <a:lumOff val="40000"/>
      </a:schemeClr>
    </a:solidFill>
    <a:ln w="9525" cap="flat" cmpd="sng" algn="ctr">
      <a:solidFill>
        <a:schemeClr val="bg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5">
  <cs:axisTitle>
    <cs:lnRef idx="0"/>
    <cs:fillRef idx="0"/>
    <cs:effectRef idx="0"/>
    <cs:fontRef idx="minor">
      <a:schemeClr val="lt1"/>
    </cs:fontRef>
    <cs:defRPr sz="900" kern="1200"/>
  </cs:axisTitle>
  <cs:categoryAxis>
    <cs:lnRef idx="0">
      <cs:styleClr val="0"/>
    </cs:lnRef>
    <cs:fillRef idx="0"/>
    <cs:effectRef idx="0"/>
    <cs:fontRef idx="minor">
      <a:schemeClr val="lt1"/>
    </cs:fontRef>
    <cs:spPr>
      <a:ln w="9525" cap="flat" cmpd="sng" algn="ctr">
        <a:solidFill>
          <a:schemeClr val="phClr">
            <a:lumMod val="40000"/>
            <a:lumOff val="60000"/>
            <a:alpha val="25000"/>
          </a:schemeClr>
        </a:solidFill>
        <a:round/>
      </a:ln>
    </cs:spPr>
    <cs:defRPr sz="900" kern="1200"/>
  </cs:categoryAxis>
  <cs:chartArea>
    <cs:lnRef idx="0">
      <cs:styleClr val="0"/>
    </cs:lnRef>
    <cs:fillRef idx="0">
      <cs:styleClr val="0"/>
    </cs:fillRef>
    <cs:effectRef idx="0"/>
    <cs:fontRef idx="minor">
      <a:schemeClr val="lt1"/>
    </cs:fontRef>
    <cs:spPr>
      <a:solidFill>
        <a:schemeClr val="phClr"/>
      </a:solidFill>
      <a:ln w="9525" cap="flat" cmpd="sng" algn="ctr">
        <a:solidFill>
          <a:schemeClr val="phClr"/>
        </a:solidFill>
        <a:round/>
      </a:ln>
    </cs:spPr>
    <cs:defRPr sz="9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tx1"/>
    </cs:fontRef>
    <cs:spPr>
      <a:gradFill>
        <a:gsLst>
          <a:gs pos="0">
            <a:schemeClr val="lt1">
              <a:alpha val="50000"/>
            </a:schemeClr>
          </a:gs>
          <a:gs pos="100000">
            <a:schemeClr val="lt1">
              <a:alpha val="0"/>
            </a:schemeClr>
          </a:gs>
        </a:gsLst>
        <a:lin ang="5400000" scaled="0"/>
      </a:gradFill>
      <a:ln>
        <a:solidFill>
          <a:schemeClr val="phClr"/>
        </a:solidFill>
      </a:ln>
      <a:effectLst>
        <a:innerShdw dist="38100" dir="16200000">
          <a:schemeClr val="lt1"/>
        </a:innerShdw>
      </a:effectLst>
    </cs:spPr>
  </cs:dataPoint>
  <cs:dataPoint3D>
    <cs:lnRef idx="0">
      <cs:styleClr val="auto"/>
    </cs:lnRef>
    <cs:fillRef idx="0"/>
    <cs:effectRef idx="0"/>
    <cs:fontRef idx="minor">
      <a:schemeClr val="lt1"/>
    </cs:fontRef>
    <cs:spPr>
      <a:gradFill>
        <a:gsLst>
          <a:gs pos="0">
            <a:schemeClr val="lt1">
              <a:alpha val="50000"/>
            </a:schemeClr>
          </a:gs>
          <a:gs pos="100000">
            <a:schemeClr val="lt1">
              <a:alpha val="0"/>
            </a:schemeClr>
          </a:gs>
        </a:gsLst>
        <a:lin ang="5400000" scaled="0"/>
      </a:gradFill>
      <a:ln>
        <a:solidFill>
          <a:schemeClr val="phClr"/>
        </a:solidFill>
      </a:ln>
      <a:effectLst>
        <a:innerShdw dist="38100" dir="16200000">
          <a:schemeClr val="lt1"/>
        </a:innerShdw>
      </a:effectLst>
    </cs:spPr>
  </cs:dataPoint3D>
  <cs:dataPointLine>
    <cs:lnRef idx="0">
      <cs:styleClr val="auto"/>
    </cs:lnRef>
    <cs:fillRef idx="0"/>
    <cs:effectRef idx="0">
      <cs:styleClr val="auto"/>
    </cs:effectRef>
    <cs:fontRef idx="minor">
      <a:schemeClr val="lt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lt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lt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40000"/>
            <a:lumOff val="60000"/>
            <a:alpha val="25000"/>
          </a:schemeClr>
        </a:solidFill>
      </a:ln>
    </cs:spPr>
    <cs:defRPr sz="900" kern="1200"/>
  </cs:dataTable>
  <cs:downBar>
    <cs:lnRef idx="0">
      <cs:styleClr val="0"/>
    </cs:lnRef>
    <cs:fillRef idx="0"/>
    <cs:effectRef idx="0"/>
    <cs:fontRef idx="minor">
      <a:schemeClr val="lt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lt1"/>
    </cs:fontRef>
    <cs:spPr>
      <a:ln w="9525" cap="flat" cmpd="sng" algn="ctr">
        <a:gradFill>
          <a:gsLst>
            <a:gs pos="0">
              <a:schemeClr val="lt1"/>
            </a:gs>
            <a:gs pos="50000">
              <a:schemeClr val="lt1">
                <a:alpha val="0"/>
              </a:schemeClr>
            </a:gs>
          </a:gsLst>
          <a:lin ang="5400000" scaled="0"/>
        </a:gradFill>
        <a:round/>
      </a:ln>
    </cs:spPr>
  </cs:dropLine>
  <cs:errorBar>
    <cs:lnRef idx="0">
      <cs:styleClr val="0"/>
    </cs:lnRef>
    <cs:fillRef idx="0"/>
    <cs:effectRef idx="0"/>
    <cs:fontRef idx="minor">
      <a:schemeClr val="lt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lt1"/>
    </cs:fontRef>
  </cs:floor>
  <cs:gridlineMajor>
    <cs:lnRef idx="0">
      <cs:styleClr val="0"/>
    </cs:lnRef>
    <cs:fillRef idx="0"/>
    <cs:effectRef idx="0"/>
    <cs:fontRef idx="minor">
      <a:schemeClr val="lt1"/>
    </cs:fontRef>
    <cs:spPr>
      <a:ln>
        <a:solidFill>
          <a:schemeClr val="phClr">
            <a:lumMod val="40000"/>
            <a:lumOff val="60000"/>
            <a:alpha val="25000"/>
          </a:schemeClr>
        </a:solidFill>
      </a:ln>
    </cs:spPr>
  </cs:gridlineMajor>
  <cs:gridlineMinor>
    <cs:lnRef idx="0">
      <cs:styleClr val="0"/>
    </cs:lnRef>
    <cs:fillRef idx="0"/>
    <cs:effectRef idx="0"/>
    <cs:fontRef idx="minor">
      <a:schemeClr val="lt1"/>
    </cs:fontRef>
    <cs:spPr>
      <a:ln>
        <a:solidFill>
          <a:schemeClr val="phClr">
            <a:lumMod val="40000"/>
            <a:lumOff val="60000"/>
            <a:alpha val="25000"/>
          </a:schemeClr>
        </a:solidFill>
      </a:ln>
    </cs:spPr>
  </cs:gridlineMinor>
  <cs:hiLoLine>
    <cs:lnRef idx="0">
      <cs:styleClr val="0"/>
    </cs:lnRef>
    <cs:fillRef idx="0"/>
    <cs:effectRef idx="0"/>
    <cs:fontRef idx="minor">
      <a:schemeClr val="lt1"/>
    </cs:fontRef>
    <cs:spPr>
      <a:ln w="9525">
        <a:solidFill>
          <a:schemeClr val="phClr">
            <a:lumMod val="60000"/>
            <a:lumOff val="40000"/>
          </a:schemeClr>
        </a:solidFill>
      </a:ln>
    </cs:spPr>
  </cs:hiLoLine>
  <cs:leaderLine>
    <cs:lnRef idx="0">
      <cs:styleClr val="0"/>
    </cs:lnRef>
    <cs:fillRef idx="0"/>
    <cs:effectRef idx="0"/>
    <cs:fontRef idx="minor">
      <a:schemeClr val="lt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styleClr val="0"/>
    </cs:lnRef>
    <cs:fillRef idx="0"/>
    <cs:effectRef idx="0"/>
    <cs:fontRef idx="minor">
      <a:schemeClr val="lt1"/>
    </cs:fontRef>
    <cs:spPr>
      <a:ln w="9525" cap="flat" cmpd="sng" algn="ctr">
        <a:solidFill>
          <a:schemeClr val="phClr">
            <a:lumMod val="40000"/>
            <a:lumOff val="60000"/>
            <a:alpha val="25000"/>
          </a:schemeClr>
        </a:solidFill>
        <a:round/>
      </a:ln>
    </cs:spPr>
    <cs:defRPr sz="900" kern="1200"/>
  </cs:seriesAxis>
  <cs:seriesLine>
    <cs:lnRef idx="0">
      <cs:styleClr val="0"/>
    </cs:lnRef>
    <cs:fillRef idx="0"/>
    <cs:effectRef idx="0"/>
    <cs:fontRef idx="minor">
      <a:schemeClr val="lt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lt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lt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bodyPr/>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gif"/><Relationship Id="rId4" Type="http://schemas.openxmlformats.org/officeDocument/2006/relationships/image" Target="../media/image14.png"/></Relationships>
</file>

<file path=ppt/diagrams/_rels/data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gif"/><Relationship Id="rId4" Type="http://schemas.openxmlformats.org/officeDocument/2006/relationships/image" Target="../media/image14.png"/></Relationships>
</file>

<file path=ppt/diagrams/_rels/data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gif"/><Relationship Id="rId4" Type="http://schemas.openxmlformats.org/officeDocument/2006/relationships/image" Target="../media/image14.png"/></Relationships>
</file>

<file path=ppt/diagrams/_rels/data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gif"/><Relationship Id="rId4" Type="http://schemas.openxmlformats.org/officeDocument/2006/relationships/image" Target="../media/image14.png"/></Relationships>
</file>

<file path=ppt/diagrams/_rels/data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gif"/><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gif"/><Relationship Id="rId4" Type="http://schemas.openxmlformats.org/officeDocument/2006/relationships/image" Target="../media/image14.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gif"/><Relationship Id="rId4"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gif"/><Relationship Id="rId4"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gif"/><Relationship Id="rId4" Type="http://schemas.openxmlformats.org/officeDocument/2006/relationships/image" Target="../media/image14.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gif"/><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6B82F3-1479-43A8-B54C-07374194395B}" type="doc">
      <dgm:prSet loTypeId="urn:microsoft.com/office/officeart/2008/layout/TitlePictureLineup" loCatId="picture" qsTypeId="urn:microsoft.com/office/officeart/2005/8/quickstyle/simple1" qsCatId="simple" csTypeId="urn:microsoft.com/office/officeart/2005/8/colors/colorful1" csCatId="colorful" phldr="1"/>
      <dgm:spPr/>
      <dgm:t>
        <a:bodyPr/>
        <a:lstStyle/>
        <a:p>
          <a:endParaRPr lang="en-US"/>
        </a:p>
      </dgm:t>
    </dgm:pt>
    <dgm:pt modelId="{B6EA0F4E-B2A1-4AC7-ACA1-011154CA80D1}">
      <dgm:prSet phldrT="[Text]"/>
      <dgm:spPr/>
      <dgm:t>
        <a:bodyPr/>
        <a:lstStyle/>
        <a:p>
          <a:r>
            <a:rPr lang="en-US" dirty="0" smtClean="0">
              <a:latin typeface="Franklin Gothic Medium Cond" panose="020B0606030402020204" pitchFamily="34" charset="0"/>
            </a:rPr>
            <a:t>FDI/FII</a:t>
          </a:r>
          <a:endParaRPr lang="en-US" dirty="0">
            <a:latin typeface="Franklin Gothic Medium Cond" panose="020B0606030402020204" pitchFamily="34" charset="0"/>
          </a:endParaRPr>
        </a:p>
      </dgm:t>
    </dgm:pt>
    <dgm:pt modelId="{8EEB32B7-5418-4E3E-B1C1-A0022AB0813B}" type="parTrans" cxnId="{836DD578-5C24-41CC-8850-4D7633E3294B}">
      <dgm:prSet/>
      <dgm:spPr/>
      <dgm:t>
        <a:bodyPr/>
        <a:lstStyle/>
        <a:p>
          <a:endParaRPr lang="en-US"/>
        </a:p>
      </dgm:t>
    </dgm:pt>
    <dgm:pt modelId="{10006639-9DB6-4C8C-83E2-70CE82DAB758}" type="sibTrans" cxnId="{836DD578-5C24-41CC-8850-4D7633E3294B}">
      <dgm:prSet/>
      <dgm:spPr/>
      <dgm:t>
        <a:bodyPr/>
        <a:lstStyle/>
        <a:p>
          <a:endParaRPr lang="en-US"/>
        </a:p>
      </dgm:t>
    </dgm:pt>
    <dgm:pt modelId="{ACEE648C-1423-4E5D-B91A-56C7D562B9FE}">
      <dgm:prSet phldrT="[Text]"/>
      <dgm:spPr/>
      <dgm:t>
        <a:bodyPr/>
        <a:lstStyle/>
        <a:p>
          <a:r>
            <a:rPr lang="en-US" dirty="0" smtClean="0">
              <a:latin typeface="Franklin Gothic Medium Cond" panose="020B0606030402020204" pitchFamily="34" charset="0"/>
            </a:rPr>
            <a:t>Difference abolished</a:t>
          </a:r>
          <a:endParaRPr lang="en-US" dirty="0">
            <a:latin typeface="Franklin Gothic Medium Cond" panose="020B0606030402020204" pitchFamily="34" charset="0"/>
          </a:endParaRPr>
        </a:p>
      </dgm:t>
    </dgm:pt>
    <dgm:pt modelId="{CD901FEF-2E16-4973-9785-2BB50BFF3A9E}" type="parTrans" cxnId="{3B0469B7-5DDF-429E-BAE4-32A50F6C0038}">
      <dgm:prSet/>
      <dgm:spPr/>
      <dgm:t>
        <a:bodyPr/>
        <a:lstStyle/>
        <a:p>
          <a:endParaRPr lang="en-US"/>
        </a:p>
      </dgm:t>
    </dgm:pt>
    <dgm:pt modelId="{6078CCCF-9242-4D39-AFF3-AFF6B1D35432}" type="sibTrans" cxnId="{3B0469B7-5DDF-429E-BAE4-32A50F6C0038}">
      <dgm:prSet/>
      <dgm:spPr/>
      <dgm:t>
        <a:bodyPr/>
        <a:lstStyle/>
        <a:p>
          <a:endParaRPr lang="en-US"/>
        </a:p>
      </dgm:t>
    </dgm:pt>
    <dgm:pt modelId="{24474ADD-47AD-45D1-9E00-D0CEB6073B14}">
      <dgm:prSet phldrT="[Text]"/>
      <dgm:spPr/>
      <dgm:t>
        <a:bodyPr/>
        <a:lstStyle/>
        <a:p>
          <a:r>
            <a:rPr lang="en-US" dirty="0" smtClean="0">
              <a:latin typeface="Franklin Gothic Medium Cond" panose="020B0606030402020204" pitchFamily="34" charset="0"/>
            </a:rPr>
            <a:t>FT/QE</a:t>
          </a:r>
          <a:endParaRPr lang="en-US" dirty="0">
            <a:latin typeface="Franklin Gothic Medium Cond" panose="020B0606030402020204" pitchFamily="34" charset="0"/>
          </a:endParaRPr>
        </a:p>
      </dgm:t>
    </dgm:pt>
    <dgm:pt modelId="{0E3D5D97-6787-4D54-BDB1-CA530B3CD46A}" type="parTrans" cxnId="{5D82C6BC-08E6-4015-940C-727754FB44B0}">
      <dgm:prSet/>
      <dgm:spPr/>
      <dgm:t>
        <a:bodyPr/>
        <a:lstStyle/>
        <a:p>
          <a:endParaRPr lang="en-US"/>
        </a:p>
      </dgm:t>
    </dgm:pt>
    <dgm:pt modelId="{1F101122-F96E-4959-840B-3D1652DA0F4C}" type="sibTrans" cxnId="{5D82C6BC-08E6-4015-940C-727754FB44B0}">
      <dgm:prSet/>
      <dgm:spPr/>
      <dgm:t>
        <a:bodyPr/>
        <a:lstStyle/>
        <a:p>
          <a:endParaRPr lang="en-US"/>
        </a:p>
      </dgm:t>
    </dgm:pt>
    <dgm:pt modelId="{E77A6E6A-351F-46B7-B9AB-51DDCF9D6C51}">
      <dgm:prSet phldrT="[Text]"/>
      <dgm:spPr/>
      <dgm:t>
        <a:bodyPr/>
        <a:lstStyle/>
        <a:p>
          <a:r>
            <a:rPr lang="en-US" dirty="0" smtClean="0">
              <a:latin typeface="Franklin Gothic Medium Cond" panose="020B0606030402020204" pitchFamily="34" charset="0"/>
            </a:rPr>
            <a:t>Impact on Indian Economy</a:t>
          </a:r>
          <a:endParaRPr lang="en-US" dirty="0">
            <a:latin typeface="Franklin Gothic Medium Cond" panose="020B0606030402020204" pitchFamily="34" charset="0"/>
          </a:endParaRPr>
        </a:p>
      </dgm:t>
    </dgm:pt>
    <dgm:pt modelId="{DFD1B6E0-55F1-4848-8365-C34393418519}" type="parTrans" cxnId="{B36ECEA2-C675-4898-B4BE-246817FD5FBA}">
      <dgm:prSet/>
      <dgm:spPr/>
      <dgm:t>
        <a:bodyPr/>
        <a:lstStyle/>
        <a:p>
          <a:endParaRPr lang="en-US"/>
        </a:p>
      </dgm:t>
    </dgm:pt>
    <dgm:pt modelId="{E483EAD3-416F-4B02-B2C9-AF2F6A7A373F}" type="sibTrans" cxnId="{B36ECEA2-C675-4898-B4BE-246817FD5FBA}">
      <dgm:prSet/>
      <dgm:spPr/>
      <dgm:t>
        <a:bodyPr/>
        <a:lstStyle/>
        <a:p>
          <a:endParaRPr lang="en-US"/>
        </a:p>
      </dgm:t>
    </dgm:pt>
    <dgm:pt modelId="{A3FDEB77-F9A0-405F-BF54-74461F71430F}">
      <dgm:prSet phldrT="[Text]"/>
      <dgm:spPr/>
      <dgm:t>
        <a:bodyPr/>
        <a:lstStyle/>
        <a:p>
          <a:r>
            <a:rPr lang="en-US" dirty="0" smtClean="0">
              <a:latin typeface="Franklin Gothic Medium Cond" panose="020B0606030402020204" pitchFamily="34" charset="0"/>
            </a:rPr>
            <a:t>GIFT city</a:t>
          </a:r>
          <a:endParaRPr lang="en-US" dirty="0">
            <a:latin typeface="Franklin Gothic Medium Cond" panose="020B0606030402020204" pitchFamily="34" charset="0"/>
          </a:endParaRPr>
        </a:p>
      </dgm:t>
    </dgm:pt>
    <dgm:pt modelId="{A54ABBE4-4D01-4532-AE85-B1F96EBE28FF}" type="parTrans" cxnId="{273E52BC-9045-4E9D-B105-EF8BACA9B617}">
      <dgm:prSet/>
      <dgm:spPr/>
      <dgm:t>
        <a:bodyPr/>
        <a:lstStyle/>
        <a:p>
          <a:endParaRPr lang="en-US"/>
        </a:p>
      </dgm:t>
    </dgm:pt>
    <dgm:pt modelId="{45C6B71D-4E49-4107-B060-D40A827375F4}" type="sibTrans" cxnId="{273E52BC-9045-4E9D-B105-EF8BACA9B617}">
      <dgm:prSet/>
      <dgm:spPr/>
      <dgm:t>
        <a:bodyPr/>
        <a:lstStyle/>
        <a:p>
          <a:endParaRPr lang="en-US"/>
        </a:p>
      </dgm:t>
    </dgm:pt>
    <dgm:pt modelId="{92049C06-9966-4D86-ADC5-EDD89A257356}">
      <dgm:prSet phldrT="[Text]"/>
      <dgm:spPr/>
      <dgm:t>
        <a:bodyPr/>
        <a:lstStyle/>
        <a:p>
          <a:r>
            <a:rPr lang="en-US" dirty="0" smtClean="0">
              <a:latin typeface="Franklin Gothic Medium Cond" panose="020B0606030402020204" pitchFamily="34" charset="0"/>
            </a:rPr>
            <a:t>Features</a:t>
          </a:r>
          <a:endParaRPr lang="en-US" dirty="0">
            <a:latin typeface="Franklin Gothic Medium Cond" panose="020B0606030402020204" pitchFamily="34" charset="0"/>
          </a:endParaRPr>
        </a:p>
      </dgm:t>
    </dgm:pt>
    <dgm:pt modelId="{7C40886D-97DB-4F29-B9C1-B9CD07A24B57}" type="parTrans" cxnId="{983783D6-799F-4402-925E-C06025FF82EC}">
      <dgm:prSet/>
      <dgm:spPr/>
      <dgm:t>
        <a:bodyPr/>
        <a:lstStyle/>
        <a:p>
          <a:endParaRPr lang="en-US"/>
        </a:p>
      </dgm:t>
    </dgm:pt>
    <dgm:pt modelId="{D2493D44-E26C-4791-A5BC-37A80B7EECDB}" type="sibTrans" cxnId="{983783D6-799F-4402-925E-C06025FF82EC}">
      <dgm:prSet/>
      <dgm:spPr/>
      <dgm:t>
        <a:bodyPr/>
        <a:lstStyle/>
        <a:p>
          <a:endParaRPr lang="en-US"/>
        </a:p>
      </dgm:t>
    </dgm:pt>
    <dgm:pt modelId="{529F1184-67F2-4EF8-8172-F51C0CF69EB7}">
      <dgm:prSet phldrT="[Text]"/>
      <dgm:spPr/>
      <dgm:t>
        <a:bodyPr/>
        <a:lstStyle/>
        <a:p>
          <a:r>
            <a:rPr lang="en-US" dirty="0" smtClean="0">
              <a:latin typeface="Franklin Gothic Medium Cond" panose="020B0606030402020204" pitchFamily="34" charset="0"/>
            </a:rPr>
            <a:t>Various limits</a:t>
          </a:r>
          <a:endParaRPr lang="en-US" dirty="0">
            <a:latin typeface="Franklin Gothic Medium Cond" panose="020B0606030402020204" pitchFamily="34" charset="0"/>
          </a:endParaRPr>
        </a:p>
      </dgm:t>
    </dgm:pt>
    <dgm:pt modelId="{3D5E4564-8540-4EAE-85C5-5AB7FC185909}" type="parTrans" cxnId="{3A359F34-31A8-4357-8AFD-A6D51C1BFF1C}">
      <dgm:prSet/>
      <dgm:spPr/>
      <dgm:t>
        <a:bodyPr/>
        <a:lstStyle/>
        <a:p>
          <a:endParaRPr lang="en-US"/>
        </a:p>
      </dgm:t>
    </dgm:pt>
    <dgm:pt modelId="{5CDD29E5-253F-4352-A569-A1BD64B08AF2}" type="sibTrans" cxnId="{3A359F34-31A8-4357-8AFD-A6D51C1BFF1C}">
      <dgm:prSet/>
      <dgm:spPr/>
      <dgm:t>
        <a:bodyPr/>
        <a:lstStyle/>
        <a:p>
          <a:endParaRPr lang="en-US"/>
        </a:p>
      </dgm:t>
    </dgm:pt>
    <dgm:pt modelId="{8C66D6BB-8FA9-4FBF-98A9-686A4CFA1129}">
      <dgm:prSet phldrT="[Text]"/>
      <dgm:spPr/>
      <dgm:t>
        <a:bodyPr/>
        <a:lstStyle/>
        <a:p>
          <a:r>
            <a:rPr lang="en-US" dirty="0" smtClean="0">
              <a:latin typeface="Franklin Gothic Medium Cond" panose="020B0606030402020204" pitchFamily="34" charset="0"/>
            </a:rPr>
            <a:t>FIPB</a:t>
          </a:r>
          <a:endParaRPr lang="en-US" dirty="0">
            <a:latin typeface="Franklin Gothic Medium Cond" panose="020B0606030402020204" pitchFamily="34" charset="0"/>
          </a:endParaRPr>
        </a:p>
      </dgm:t>
    </dgm:pt>
    <dgm:pt modelId="{F8E3D612-B68C-4E13-9FF2-76120797E970}" type="parTrans" cxnId="{72F0795B-4213-46A1-A1C6-5064953860C2}">
      <dgm:prSet/>
      <dgm:spPr/>
      <dgm:t>
        <a:bodyPr/>
        <a:lstStyle/>
        <a:p>
          <a:endParaRPr lang="en-US"/>
        </a:p>
      </dgm:t>
    </dgm:pt>
    <dgm:pt modelId="{0D1F40F4-27E7-4920-9FC9-7B65C3582303}" type="sibTrans" cxnId="{72F0795B-4213-46A1-A1C6-5064953860C2}">
      <dgm:prSet/>
      <dgm:spPr/>
      <dgm:t>
        <a:bodyPr/>
        <a:lstStyle/>
        <a:p>
          <a:endParaRPr lang="en-US"/>
        </a:p>
      </dgm:t>
    </dgm:pt>
    <dgm:pt modelId="{372ABE87-FBCA-4F57-A279-D1D44498DD30}">
      <dgm:prSet phldrT="[Text]"/>
      <dgm:spPr/>
      <dgm:t>
        <a:bodyPr/>
        <a:lstStyle/>
        <a:p>
          <a:r>
            <a:rPr lang="en-US" dirty="0" smtClean="0">
              <a:latin typeface="Franklin Gothic Medium Cond" panose="020B0606030402020204" pitchFamily="34" charset="0"/>
            </a:rPr>
            <a:t>Meaning</a:t>
          </a:r>
          <a:endParaRPr lang="en-US" dirty="0">
            <a:latin typeface="Franklin Gothic Medium Cond" panose="020B0606030402020204" pitchFamily="34" charset="0"/>
          </a:endParaRPr>
        </a:p>
      </dgm:t>
    </dgm:pt>
    <dgm:pt modelId="{1E0F660F-3E10-4FBF-A778-E0EE88212634}" type="parTrans" cxnId="{55B5755E-6A10-4120-9C0C-ABDC75A1CFEF}">
      <dgm:prSet/>
      <dgm:spPr/>
      <dgm:t>
        <a:bodyPr/>
        <a:lstStyle/>
        <a:p>
          <a:endParaRPr lang="en-US"/>
        </a:p>
      </dgm:t>
    </dgm:pt>
    <dgm:pt modelId="{A1AE70EB-43A2-481F-A19E-11F6F526BC61}" type="sibTrans" cxnId="{55B5755E-6A10-4120-9C0C-ABDC75A1CFEF}">
      <dgm:prSet/>
      <dgm:spPr/>
      <dgm:t>
        <a:bodyPr/>
        <a:lstStyle/>
        <a:p>
          <a:endParaRPr lang="en-US"/>
        </a:p>
      </dgm:t>
    </dgm:pt>
    <dgm:pt modelId="{4DEDA86D-80DE-41CD-9C69-469ABDA6F3E0}">
      <dgm:prSet phldrT="[Text]"/>
      <dgm:spPr/>
      <dgm:t>
        <a:bodyPr/>
        <a:lstStyle/>
        <a:p>
          <a:r>
            <a:rPr lang="en-US" dirty="0" smtClean="0">
              <a:latin typeface="Franklin Gothic Medium Cond" panose="020B0606030402020204" pitchFamily="34" charset="0"/>
            </a:rPr>
            <a:t>Forex Reserve</a:t>
          </a:r>
          <a:endParaRPr lang="en-US" dirty="0">
            <a:latin typeface="Franklin Gothic Medium Cond" panose="020B0606030402020204" pitchFamily="34" charset="0"/>
          </a:endParaRPr>
        </a:p>
      </dgm:t>
    </dgm:pt>
    <dgm:pt modelId="{83A6F4C2-49C0-43EB-A405-F2D4A1F038BA}" type="parTrans" cxnId="{21545D6A-2608-4EF3-A658-7C43C615D732}">
      <dgm:prSet/>
      <dgm:spPr/>
      <dgm:t>
        <a:bodyPr/>
        <a:lstStyle/>
        <a:p>
          <a:endParaRPr lang="en-US"/>
        </a:p>
      </dgm:t>
    </dgm:pt>
    <dgm:pt modelId="{2E6848CB-8EA8-480F-8355-BB7B102E9258}" type="sibTrans" cxnId="{21545D6A-2608-4EF3-A658-7C43C615D732}">
      <dgm:prSet/>
      <dgm:spPr/>
      <dgm:t>
        <a:bodyPr/>
        <a:lstStyle/>
        <a:p>
          <a:endParaRPr lang="en-US"/>
        </a:p>
      </dgm:t>
    </dgm:pt>
    <dgm:pt modelId="{C80E7CC4-0CDA-420C-B89A-3A82088846DD}">
      <dgm:prSet phldrT="[Text]"/>
      <dgm:spPr/>
      <dgm:t>
        <a:bodyPr/>
        <a:lstStyle/>
        <a:p>
          <a:r>
            <a:rPr lang="en-US" dirty="0" smtClean="0">
              <a:latin typeface="Franklin Gothic Medium Cond" panose="020B0606030402020204" pitchFamily="34" charset="0"/>
            </a:rPr>
            <a:t>China ~4 trill, how?</a:t>
          </a:r>
          <a:endParaRPr lang="en-US" dirty="0">
            <a:latin typeface="Franklin Gothic Medium Cond" panose="020B0606030402020204" pitchFamily="34" charset="0"/>
          </a:endParaRPr>
        </a:p>
      </dgm:t>
    </dgm:pt>
    <dgm:pt modelId="{7F506558-76C5-4A6E-A4D3-0B80507F70E5}" type="parTrans" cxnId="{3A21875B-ACE8-463D-9368-95D6B5582EFC}">
      <dgm:prSet/>
      <dgm:spPr/>
      <dgm:t>
        <a:bodyPr/>
        <a:lstStyle/>
        <a:p>
          <a:endParaRPr lang="en-US"/>
        </a:p>
      </dgm:t>
    </dgm:pt>
    <dgm:pt modelId="{26B2A916-92EE-4D57-9D4A-C4FAE99D1B96}" type="sibTrans" cxnId="{3A21875B-ACE8-463D-9368-95D6B5582EFC}">
      <dgm:prSet/>
      <dgm:spPr/>
      <dgm:t>
        <a:bodyPr/>
        <a:lstStyle/>
        <a:p>
          <a:endParaRPr lang="en-US"/>
        </a:p>
      </dgm:t>
    </dgm:pt>
    <dgm:pt modelId="{1A1F90C0-515B-4F1B-AF7A-992B307CC2E3}">
      <dgm:prSet phldrT="[Text]"/>
      <dgm:spPr/>
      <dgm:t>
        <a:bodyPr/>
        <a:lstStyle/>
        <a:p>
          <a:r>
            <a:rPr lang="en-US" dirty="0" smtClean="0">
              <a:latin typeface="Franklin Gothic Medium Cond" panose="020B0606030402020204" pitchFamily="34" charset="0"/>
            </a:rPr>
            <a:t>India target 750 bn.</a:t>
          </a:r>
          <a:endParaRPr lang="en-US" dirty="0">
            <a:latin typeface="Franklin Gothic Medium Cond" panose="020B0606030402020204" pitchFamily="34" charset="0"/>
          </a:endParaRPr>
        </a:p>
      </dgm:t>
    </dgm:pt>
    <dgm:pt modelId="{5FD38C4A-4628-4F8A-B245-D232C82E7363}" type="parTrans" cxnId="{D682D564-4EB4-40D4-BA27-06984D3FBA2C}">
      <dgm:prSet/>
      <dgm:spPr/>
      <dgm:t>
        <a:bodyPr/>
        <a:lstStyle/>
        <a:p>
          <a:endParaRPr lang="en-US"/>
        </a:p>
      </dgm:t>
    </dgm:pt>
    <dgm:pt modelId="{D0842FCA-16D3-4C7E-B20E-04BBC5FEDF9B}" type="sibTrans" cxnId="{D682D564-4EB4-40D4-BA27-06984D3FBA2C}">
      <dgm:prSet/>
      <dgm:spPr/>
      <dgm:t>
        <a:bodyPr/>
        <a:lstStyle/>
        <a:p>
          <a:endParaRPr lang="en-US"/>
        </a:p>
      </dgm:t>
    </dgm:pt>
    <dgm:pt modelId="{D2591ABF-4689-4870-B2B4-46FD015DAB8D}">
      <dgm:prSet phldrT="[Text]"/>
      <dgm:spPr/>
      <dgm:t>
        <a:bodyPr/>
        <a:lstStyle/>
        <a:p>
          <a:r>
            <a:rPr lang="en-US" dirty="0" smtClean="0">
              <a:latin typeface="Franklin Gothic Medium Cond" panose="020B0606030402020204" pitchFamily="34" charset="0"/>
            </a:rPr>
            <a:t>challenges</a:t>
          </a:r>
          <a:endParaRPr lang="en-US" dirty="0">
            <a:latin typeface="Franklin Gothic Medium Cond" panose="020B0606030402020204" pitchFamily="34" charset="0"/>
          </a:endParaRPr>
        </a:p>
      </dgm:t>
    </dgm:pt>
    <dgm:pt modelId="{E2800F19-B376-4BDC-9465-79C05348D651}" type="parTrans" cxnId="{93090028-0166-4A44-81C3-B3E9CA795319}">
      <dgm:prSet/>
      <dgm:spPr/>
      <dgm:t>
        <a:bodyPr/>
        <a:lstStyle/>
        <a:p>
          <a:endParaRPr lang="en-US"/>
        </a:p>
      </dgm:t>
    </dgm:pt>
    <dgm:pt modelId="{9C438F1C-240B-40E0-A876-65EFFE4E6E68}" type="sibTrans" cxnId="{93090028-0166-4A44-81C3-B3E9CA795319}">
      <dgm:prSet/>
      <dgm:spPr/>
      <dgm:t>
        <a:bodyPr/>
        <a:lstStyle/>
        <a:p>
          <a:endParaRPr lang="en-US"/>
        </a:p>
      </dgm:t>
    </dgm:pt>
    <dgm:pt modelId="{CA070543-24D0-4BE8-868E-CEEE8004DF17}" type="pres">
      <dgm:prSet presAssocID="{E46B82F3-1479-43A8-B54C-07374194395B}" presName="Name0" presStyleCnt="0">
        <dgm:presLayoutVars>
          <dgm:dir/>
        </dgm:presLayoutVars>
      </dgm:prSet>
      <dgm:spPr/>
      <dgm:t>
        <a:bodyPr/>
        <a:lstStyle/>
        <a:p>
          <a:endParaRPr lang="en-US"/>
        </a:p>
      </dgm:t>
    </dgm:pt>
    <dgm:pt modelId="{3B7660F8-302F-4A89-AADE-9441A68C1998}" type="pres">
      <dgm:prSet presAssocID="{B6EA0F4E-B2A1-4AC7-ACA1-011154CA80D1}" presName="composite" presStyleCnt="0"/>
      <dgm:spPr/>
    </dgm:pt>
    <dgm:pt modelId="{20051D2A-4E7D-4A56-951D-591CB45DFC5D}" type="pres">
      <dgm:prSet presAssocID="{B6EA0F4E-B2A1-4AC7-ACA1-011154CA80D1}" presName="Accent" presStyleLbl="alignAcc1" presStyleIdx="0" presStyleCnt="4"/>
      <dgm:spPr/>
    </dgm:pt>
    <dgm:pt modelId="{651C1E61-7143-4251-A812-8A8A6C3383F1}" type="pres">
      <dgm:prSet presAssocID="{B6EA0F4E-B2A1-4AC7-ACA1-011154CA80D1}" presName="Image" presStyleLbl="node1" presStyleIdx="0" presStyleCnt="4"/>
      <dgm:spPr>
        <a:blipFill rotWithShape="1">
          <a:blip xmlns:r="http://schemas.openxmlformats.org/officeDocument/2006/relationships" r:embed="rId1"/>
          <a:stretch>
            <a:fillRect/>
          </a:stretch>
        </a:blipFill>
      </dgm:spPr>
    </dgm:pt>
    <dgm:pt modelId="{7E8989B5-5681-4D32-A578-B646E4419630}" type="pres">
      <dgm:prSet presAssocID="{B6EA0F4E-B2A1-4AC7-ACA1-011154CA80D1}" presName="Child" presStyleLbl="revTx" presStyleIdx="0" presStyleCnt="4">
        <dgm:presLayoutVars>
          <dgm:bulletEnabled val="1"/>
        </dgm:presLayoutVars>
      </dgm:prSet>
      <dgm:spPr/>
      <dgm:t>
        <a:bodyPr/>
        <a:lstStyle/>
        <a:p>
          <a:endParaRPr lang="en-US"/>
        </a:p>
      </dgm:t>
    </dgm:pt>
    <dgm:pt modelId="{989A07DA-35FC-474F-BEBA-46C36869E353}" type="pres">
      <dgm:prSet presAssocID="{B6EA0F4E-B2A1-4AC7-ACA1-011154CA80D1}" presName="Parent" presStyleLbl="alignNode1" presStyleIdx="0" presStyleCnt="4">
        <dgm:presLayoutVars>
          <dgm:bulletEnabled val="1"/>
        </dgm:presLayoutVars>
      </dgm:prSet>
      <dgm:spPr/>
      <dgm:t>
        <a:bodyPr/>
        <a:lstStyle/>
        <a:p>
          <a:endParaRPr lang="en-US"/>
        </a:p>
      </dgm:t>
    </dgm:pt>
    <dgm:pt modelId="{802E55B4-6798-472D-BC75-E6A4F4F5D747}" type="pres">
      <dgm:prSet presAssocID="{10006639-9DB6-4C8C-83E2-70CE82DAB758}" presName="sibTrans" presStyleCnt="0"/>
      <dgm:spPr/>
    </dgm:pt>
    <dgm:pt modelId="{07462A1F-E4D4-4650-947D-74A68C224603}" type="pres">
      <dgm:prSet presAssocID="{24474ADD-47AD-45D1-9E00-D0CEB6073B14}" presName="composite" presStyleCnt="0"/>
      <dgm:spPr/>
    </dgm:pt>
    <dgm:pt modelId="{586ECAEB-4737-46EB-8618-8F33777E264F}" type="pres">
      <dgm:prSet presAssocID="{24474ADD-47AD-45D1-9E00-D0CEB6073B14}" presName="Accent" presStyleLbl="alignAcc1" presStyleIdx="1" presStyleCnt="4"/>
      <dgm:spPr/>
    </dgm:pt>
    <dgm:pt modelId="{536A8A57-096D-4B71-ADF9-3292F698EF7C}" type="pres">
      <dgm:prSet presAssocID="{24474ADD-47AD-45D1-9E00-D0CEB6073B14}" presName="Image" presStyleLbl="node1" presStyleIdx="1" presStyleCnt="4"/>
      <dgm:spPr>
        <a:blipFill rotWithShape="1">
          <a:blip xmlns:r="http://schemas.openxmlformats.org/officeDocument/2006/relationships" r:embed="rId2"/>
          <a:stretch>
            <a:fillRect/>
          </a:stretch>
        </a:blipFill>
      </dgm:spPr>
    </dgm:pt>
    <dgm:pt modelId="{5DAA64C7-7B5C-4A3E-80AC-98FDDA71C7D3}" type="pres">
      <dgm:prSet presAssocID="{24474ADD-47AD-45D1-9E00-D0CEB6073B14}" presName="Child" presStyleLbl="revTx" presStyleIdx="1" presStyleCnt="4">
        <dgm:presLayoutVars>
          <dgm:bulletEnabled val="1"/>
        </dgm:presLayoutVars>
      </dgm:prSet>
      <dgm:spPr/>
      <dgm:t>
        <a:bodyPr/>
        <a:lstStyle/>
        <a:p>
          <a:endParaRPr lang="en-US"/>
        </a:p>
      </dgm:t>
    </dgm:pt>
    <dgm:pt modelId="{178A470C-518D-4EB8-8B13-3CFCF6180554}" type="pres">
      <dgm:prSet presAssocID="{24474ADD-47AD-45D1-9E00-D0CEB6073B14}" presName="Parent" presStyleLbl="alignNode1" presStyleIdx="1" presStyleCnt="4">
        <dgm:presLayoutVars>
          <dgm:bulletEnabled val="1"/>
        </dgm:presLayoutVars>
      </dgm:prSet>
      <dgm:spPr/>
      <dgm:t>
        <a:bodyPr/>
        <a:lstStyle/>
        <a:p>
          <a:endParaRPr lang="en-US"/>
        </a:p>
      </dgm:t>
    </dgm:pt>
    <dgm:pt modelId="{112B3D71-187E-4FF7-ADA7-A13FA77CA8B9}" type="pres">
      <dgm:prSet presAssocID="{1F101122-F96E-4959-840B-3D1652DA0F4C}" presName="sibTrans" presStyleCnt="0"/>
      <dgm:spPr/>
    </dgm:pt>
    <dgm:pt modelId="{94D3F0C1-8A20-49FA-B606-12620000EAFC}" type="pres">
      <dgm:prSet presAssocID="{4DEDA86D-80DE-41CD-9C69-469ABDA6F3E0}" presName="composite" presStyleCnt="0"/>
      <dgm:spPr/>
    </dgm:pt>
    <dgm:pt modelId="{04D82601-BA75-4130-B4A2-57E8AB8606BD}" type="pres">
      <dgm:prSet presAssocID="{4DEDA86D-80DE-41CD-9C69-469ABDA6F3E0}" presName="Accent" presStyleLbl="alignAcc1" presStyleIdx="2" presStyleCnt="4"/>
      <dgm:spPr/>
    </dgm:pt>
    <dgm:pt modelId="{4732D522-0688-4E80-BB6B-256C0E81C665}" type="pres">
      <dgm:prSet presAssocID="{4DEDA86D-80DE-41CD-9C69-469ABDA6F3E0}" presName="Image" presStyleLbl="node1" presStyleIdx="2" presStyleCnt="4"/>
      <dgm:spPr>
        <a:blipFill rotWithShape="1">
          <a:blip xmlns:r="http://schemas.openxmlformats.org/officeDocument/2006/relationships" r:embed="rId3"/>
          <a:stretch>
            <a:fillRect/>
          </a:stretch>
        </a:blipFill>
      </dgm:spPr>
    </dgm:pt>
    <dgm:pt modelId="{7072F5BA-8FD9-4DB8-965D-67D77759DDE3}" type="pres">
      <dgm:prSet presAssocID="{4DEDA86D-80DE-41CD-9C69-469ABDA6F3E0}" presName="Child" presStyleLbl="revTx" presStyleIdx="2" presStyleCnt="4">
        <dgm:presLayoutVars>
          <dgm:bulletEnabled val="1"/>
        </dgm:presLayoutVars>
      </dgm:prSet>
      <dgm:spPr/>
      <dgm:t>
        <a:bodyPr/>
        <a:lstStyle/>
        <a:p>
          <a:endParaRPr lang="en-US"/>
        </a:p>
      </dgm:t>
    </dgm:pt>
    <dgm:pt modelId="{F64E4680-EB32-4583-82F9-0CB637301F63}" type="pres">
      <dgm:prSet presAssocID="{4DEDA86D-80DE-41CD-9C69-469ABDA6F3E0}" presName="Parent" presStyleLbl="alignNode1" presStyleIdx="2" presStyleCnt="4">
        <dgm:presLayoutVars>
          <dgm:bulletEnabled val="1"/>
        </dgm:presLayoutVars>
      </dgm:prSet>
      <dgm:spPr/>
      <dgm:t>
        <a:bodyPr/>
        <a:lstStyle/>
        <a:p>
          <a:endParaRPr lang="en-US"/>
        </a:p>
      </dgm:t>
    </dgm:pt>
    <dgm:pt modelId="{BB28DBA5-7F73-470E-8C50-25F430C85BF3}" type="pres">
      <dgm:prSet presAssocID="{2E6848CB-8EA8-480F-8355-BB7B102E9258}" presName="sibTrans" presStyleCnt="0"/>
      <dgm:spPr/>
    </dgm:pt>
    <dgm:pt modelId="{BD8D2AFE-CFCC-45A4-AF52-409C5CBE335F}" type="pres">
      <dgm:prSet presAssocID="{A3FDEB77-F9A0-405F-BF54-74461F71430F}" presName="composite" presStyleCnt="0"/>
      <dgm:spPr/>
    </dgm:pt>
    <dgm:pt modelId="{4C383CDE-73A9-4B57-97E6-CFEF43B6B4AD}" type="pres">
      <dgm:prSet presAssocID="{A3FDEB77-F9A0-405F-BF54-74461F71430F}" presName="Accent" presStyleLbl="alignAcc1" presStyleIdx="3" presStyleCnt="4"/>
      <dgm:spPr/>
    </dgm:pt>
    <dgm:pt modelId="{A978A87B-5A4D-457D-BD8C-B527A1BAABA1}" type="pres">
      <dgm:prSet presAssocID="{A3FDEB77-F9A0-405F-BF54-74461F71430F}" presName="Image" presStyleLbl="node1" presStyleIdx="3" presStyleCnt="4"/>
      <dgm:spPr>
        <a:blipFill rotWithShape="1">
          <a:blip xmlns:r="http://schemas.openxmlformats.org/officeDocument/2006/relationships" r:embed="rId4"/>
          <a:stretch>
            <a:fillRect/>
          </a:stretch>
        </a:blipFill>
      </dgm:spPr>
    </dgm:pt>
    <dgm:pt modelId="{296517EB-551D-4FD7-B83E-B8EDB4856AB0}" type="pres">
      <dgm:prSet presAssocID="{A3FDEB77-F9A0-405F-BF54-74461F71430F}" presName="Child" presStyleLbl="revTx" presStyleIdx="3" presStyleCnt="4">
        <dgm:presLayoutVars>
          <dgm:bulletEnabled val="1"/>
        </dgm:presLayoutVars>
      </dgm:prSet>
      <dgm:spPr/>
      <dgm:t>
        <a:bodyPr/>
        <a:lstStyle/>
        <a:p>
          <a:endParaRPr lang="en-US"/>
        </a:p>
      </dgm:t>
    </dgm:pt>
    <dgm:pt modelId="{28723667-F32D-458E-9A80-ACE7A86477DA}" type="pres">
      <dgm:prSet presAssocID="{A3FDEB77-F9A0-405F-BF54-74461F71430F}" presName="Parent" presStyleLbl="alignNode1" presStyleIdx="3" presStyleCnt="4">
        <dgm:presLayoutVars>
          <dgm:bulletEnabled val="1"/>
        </dgm:presLayoutVars>
      </dgm:prSet>
      <dgm:spPr/>
      <dgm:t>
        <a:bodyPr/>
        <a:lstStyle/>
        <a:p>
          <a:endParaRPr lang="en-US"/>
        </a:p>
      </dgm:t>
    </dgm:pt>
  </dgm:ptLst>
  <dgm:cxnLst>
    <dgm:cxn modelId="{93090028-0166-4A44-81C3-B3E9CA795319}" srcId="{A3FDEB77-F9A0-405F-BF54-74461F71430F}" destId="{D2591ABF-4689-4870-B2B4-46FD015DAB8D}" srcOrd="1" destOrd="0" parTransId="{E2800F19-B376-4BDC-9465-79C05348D651}" sibTransId="{9C438F1C-240B-40E0-A876-65EFFE4E6E68}"/>
    <dgm:cxn modelId="{5D82C6BC-08E6-4015-940C-727754FB44B0}" srcId="{E46B82F3-1479-43A8-B54C-07374194395B}" destId="{24474ADD-47AD-45D1-9E00-D0CEB6073B14}" srcOrd="1" destOrd="0" parTransId="{0E3D5D97-6787-4D54-BDB1-CA530B3CD46A}" sibTransId="{1F101122-F96E-4959-840B-3D1652DA0F4C}"/>
    <dgm:cxn modelId="{40748C92-241B-43F9-90B3-C36F07302AF0}" type="presOf" srcId="{C80E7CC4-0CDA-420C-B89A-3A82088846DD}" destId="{7072F5BA-8FD9-4DB8-965D-67D77759DDE3}" srcOrd="0" destOrd="0" presId="urn:microsoft.com/office/officeart/2008/layout/TitlePictureLineup"/>
    <dgm:cxn modelId="{ED853B0A-A916-458C-A7A8-76B278CA5B2D}" type="presOf" srcId="{A3FDEB77-F9A0-405F-BF54-74461F71430F}" destId="{28723667-F32D-458E-9A80-ACE7A86477DA}" srcOrd="0" destOrd="0" presId="urn:microsoft.com/office/officeart/2008/layout/TitlePictureLineup"/>
    <dgm:cxn modelId="{C5119C09-8AC9-413E-8B56-19C5AFDB4969}" type="presOf" srcId="{E77A6E6A-351F-46B7-B9AB-51DDCF9D6C51}" destId="{5DAA64C7-7B5C-4A3E-80AC-98FDDA71C7D3}" srcOrd="0" destOrd="1" presId="urn:microsoft.com/office/officeart/2008/layout/TitlePictureLineup"/>
    <dgm:cxn modelId="{55B5755E-6A10-4120-9C0C-ABDC75A1CFEF}" srcId="{24474ADD-47AD-45D1-9E00-D0CEB6073B14}" destId="{372ABE87-FBCA-4F57-A279-D1D44498DD30}" srcOrd="0" destOrd="0" parTransId="{1E0F660F-3E10-4FBF-A778-E0EE88212634}" sibTransId="{A1AE70EB-43A2-481F-A19E-11F6F526BC61}"/>
    <dgm:cxn modelId="{07F18657-9BE7-4681-8B4A-8CB3FB432C91}" type="presOf" srcId="{D2591ABF-4689-4870-B2B4-46FD015DAB8D}" destId="{296517EB-551D-4FD7-B83E-B8EDB4856AB0}" srcOrd="0" destOrd="1" presId="urn:microsoft.com/office/officeart/2008/layout/TitlePictureLineup"/>
    <dgm:cxn modelId="{836DD578-5C24-41CC-8850-4D7633E3294B}" srcId="{E46B82F3-1479-43A8-B54C-07374194395B}" destId="{B6EA0F4E-B2A1-4AC7-ACA1-011154CA80D1}" srcOrd="0" destOrd="0" parTransId="{8EEB32B7-5418-4E3E-B1C1-A0022AB0813B}" sibTransId="{10006639-9DB6-4C8C-83E2-70CE82DAB758}"/>
    <dgm:cxn modelId="{21545D6A-2608-4EF3-A658-7C43C615D732}" srcId="{E46B82F3-1479-43A8-B54C-07374194395B}" destId="{4DEDA86D-80DE-41CD-9C69-469ABDA6F3E0}" srcOrd="2" destOrd="0" parTransId="{83A6F4C2-49C0-43EB-A405-F2D4A1F038BA}" sibTransId="{2E6848CB-8EA8-480F-8355-BB7B102E9258}"/>
    <dgm:cxn modelId="{0A02245E-96F3-4E46-B3D9-567A300BA4D3}" type="presOf" srcId="{372ABE87-FBCA-4F57-A279-D1D44498DD30}" destId="{5DAA64C7-7B5C-4A3E-80AC-98FDDA71C7D3}" srcOrd="0" destOrd="0" presId="urn:microsoft.com/office/officeart/2008/layout/TitlePictureLineup"/>
    <dgm:cxn modelId="{60200C1D-0EFA-49A7-9DA6-D770082D8FAF}" type="presOf" srcId="{4DEDA86D-80DE-41CD-9C69-469ABDA6F3E0}" destId="{F64E4680-EB32-4583-82F9-0CB637301F63}" srcOrd="0" destOrd="0" presId="urn:microsoft.com/office/officeart/2008/layout/TitlePictureLineup"/>
    <dgm:cxn modelId="{3B0469B7-5DDF-429E-BAE4-32A50F6C0038}" srcId="{B6EA0F4E-B2A1-4AC7-ACA1-011154CA80D1}" destId="{ACEE648C-1423-4E5D-B91A-56C7D562B9FE}" srcOrd="1" destOrd="0" parTransId="{CD901FEF-2E16-4973-9785-2BB50BFF3A9E}" sibTransId="{6078CCCF-9242-4D39-AFF3-AFF6B1D35432}"/>
    <dgm:cxn modelId="{B8D2C477-8673-4A3A-8819-9F52124D5F66}" type="presOf" srcId="{1A1F90C0-515B-4F1B-AF7A-992B307CC2E3}" destId="{7072F5BA-8FD9-4DB8-965D-67D77759DDE3}" srcOrd="0" destOrd="1" presId="urn:microsoft.com/office/officeart/2008/layout/TitlePictureLineup"/>
    <dgm:cxn modelId="{B3953C34-5D9C-4024-9B67-B58661BE4D6D}" type="presOf" srcId="{ACEE648C-1423-4E5D-B91A-56C7D562B9FE}" destId="{7E8989B5-5681-4D32-A578-B646E4419630}" srcOrd="0" destOrd="1" presId="urn:microsoft.com/office/officeart/2008/layout/TitlePictureLineup"/>
    <dgm:cxn modelId="{3A359F34-31A8-4357-8AFD-A6D51C1BFF1C}" srcId="{B6EA0F4E-B2A1-4AC7-ACA1-011154CA80D1}" destId="{529F1184-67F2-4EF8-8172-F51C0CF69EB7}" srcOrd="0" destOrd="0" parTransId="{3D5E4564-8540-4EAE-85C5-5AB7FC185909}" sibTransId="{5CDD29E5-253F-4352-A569-A1BD64B08AF2}"/>
    <dgm:cxn modelId="{25096EAD-1CBA-4ABD-8DA8-EDDAE24D671E}" type="presOf" srcId="{B6EA0F4E-B2A1-4AC7-ACA1-011154CA80D1}" destId="{989A07DA-35FC-474F-BEBA-46C36869E353}" srcOrd="0" destOrd="0" presId="urn:microsoft.com/office/officeart/2008/layout/TitlePictureLineup"/>
    <dgm:cxn modelId="{D756B539-15FA-4BFB-9A36-7FE20DFF420E}" type="presOf" srcId="{529F1184-67F2-4EF8-8172-F51C0CF69EB7}" destId="{7E8989B5-5681-4D32-A578-B646E4419630}" srcOrd="0" destOrd="0" presId="urn:microsoft.com/office/officeart/2008/layout/TitlePictureLineup"/>
    <dgm:cxn modelId="{D682D564-4EB4-40D4-BA27-06984D3FBA2C}" srcId="{4DEDA86D-80DE-41CD-9C69-469ABDA6F3E0}" destId="{1A1F90C0-515B-4F1B-AF7A-992B307CC2E3}" srcOrd="1" destOrd="0" parTransId="{5FD38C4A-4628-4F8A-B245-D232C82E7363}" sibTransId="{D0842FCA-16D3-4C7E-B20E-04BBC5FEDF9B}"/>
    <dgm:cxn modelId="{1D53BC31-92A0-4669-9E71-BD08F616AEC4}" type="presOf" srcId="{92049C06-9966-4D86-ADC5-EDD89A257356}" destId="{296517EB-551D-4FD7-B83E-B8EDB4856AB0}" srcOrd="0" destOrd="0" presId="urn:microsoft.com/office/officeart/2008/layout/TitlePictureLineup"/>
    <dgm:cxn modelId="{273E52BC-9045-4E9D-B105-EF8BACA9B617}" srcId="{E46B82F3-1479-43A8-B54C-07374194395B}" destId="{A3FDEB77-F9A0-405F-BF54-74461F71430F}" srcOrd="3" destOrd="0" parTransId="{A54ABBE4-4D01-4532-AE85-B1F96EBE28FF}" sibTransId="{45C6B71D-4E49-4107-B060-D40A827375F4}"/>
    <dgm:cxn modelId="{3A21875B-ACE8-463D-9368-95D6B5582EFC}" srcId="{4DEDA86D-80DE-41CD-9C69-469ABDA6F3E0}" destId="{C80E7CC4-0CDA-420C-B89A-3A82088846DD}" srcOrd="0" destOrd="0" parTransId="{7F506558-76C5-4A6E-A4D3-0B80507F70E5}" sibTransId="{26B2A916-92EE-4D57-9D4A-C4FAE99D1B96}"/>
    <dgm:cxn modelId="{72F0795B-4213-46A1-A1C6-5064953860C2}" srcId="{B6EA0F4E-B2A1-4AC7-ACA1-011154CA80D1}" destId="{8C66D6BB-8FA9-4FBF-98A9-686A4CFA1129}" srcOrd="2" destOrd="0" parTransId="{F8E3D612-B68C-4E13-9FF2-76120797E970}" sibTransId="{0D1F40F4-27E7-4920-9FC9-7B65C3582303}"/>
    <dgm:cxn modelId="{91CF8786-0812-4F58-A625-B54D1A404AD9}" type="presOf" srcId="{E46B82F3-1479-43A8-B54C-07374194395B}" destId="{CA070543-24D0-4BE8-868E-CEEE8004DF17}" srcOrd="0" destOrd="0" presId="urn:microsoft.com/office/officeart/2008/layout/TitlePictureLineup"/>
    <dgm:cxn modelId="{983783D6-799F-4402-925E-C06025FF82EC}" srcId="{A3FDEB77-F9A0-405F-BF54-74461F71430F}" destId="{92049C06-9966-4D86-ADC5-EDD89A257356}" srcOrd="0" destOrd="0" parTransId="{7C40886D-97DB-4F29-B9C1-B9CD07A24B57}" sibTransId="{D2493D44-E26C-4791-A5BC-37A80B7EECDB}"/>
    <dgm:cxn modelId="{FC58AAA5-0240-4B76-AE51-A08EEC077AEB}" type="presOf" srcId="{8C66D6BB-8FA9-4FBF-98A9-686A4CFA1129}" destId="{7E8989B5-5681-4D32-A578-B646E4419630}" srcOrd="0" destOrd="2" presId="urn:microsoft.com/office/officeart/2008/layout/TitlePictureLineup"/>
    <dgm:cxn modelId="{6DDACAE9-179A-4B29-A6AE-C1F9888BCF64}" type="presOf" srcId="{24474ADD-47AD-45D1-9E00-D0CEB6073B14}" destId="{178A470C-518D-4EB8-8B13-3CFCF6180554}" srcOrd="0" destOrd="0" presId="urn:microsoft.com/office/officeart/2008/layout/TitlePictureLineup"/>
    <dgm:cxn modelId="{B36ECEA2-C675-4898-B4BE-246817FD5FBA}" srcId="{24474ADD-47AD-45D1-9E00-D0CEB6073B14}" destId="{E77A6E6A-351F-46B7-B9AB-51DDCF9D6C51}" srcOrd="1" destOrd="0" parTransId="{DFD1B6E0-55F1-4848-8365-C34393418519}" sibTransId="{E483EAD3-416F-4B02-B2C9-AF2F6A7A373F}"/>
    <dgm:cxn modelId="{BE2C42E7-1EFE-4CB1-B19E-521CBA6494F9}" type="presParOf" srcId="{CA070543-24D0-4BE8-868E-CEEE8004DF17}" destId="{3B7660F8-302F-4A89-AADE-9441A68C1998}" srcOrd="0" destOrd="0" presId="urn:microsoft.com/office/officeart/2008/layout/TitlePictureLineup"/>
    <dgm:cxn modelId="{EC97EFF1-71C9-4D72-A5A1-137C871B99A9}" type="presParOf" srcId="{3B7660F8-302F-4A89-AADE-9441A68C1998}" destId="{20051D2A-4E7D-4A56-951D-591CB45DFC5D}" srcOrd="0" destOrd="0" presId="urn:microsoft.com/office/officeart/2008/layout/TitlePictureLineup"/>
    <dgm:cxn modelId="{8941B897-E740-45D1-AAC5-4A26D7C178D1}" type="presParOf" srcId="{3B7660F8-302F-4A89-AADE-9441A68C1998}" destId="{651C1E61-7143-4251-A812-8A8A6C3383F1}" srcOrd="1" destOrd="0" presId="urn:microsoft.com/office/officeart/2008/layout/TitlePictureLineup"/>
    <dgm:cxn modelId="{1660B7E7-3C11-46EA-B633-123FB314C201}" type="presParOf" srcId="{3B7660F8-302F-4A89-AADE-9441A68C1998}" destId="{7E8989B5-5681-4D32-A578-B646E4419630}" srcOrd="2" destOrd="0" presId="urn:microsoft.com/office/officeart/2008/layout/TitlePictureLineup"/>
    <dgm:cxn modelId="{697D2A73-61C8-433C-965D-DD088F5982B1}" type="presParOf" srcId="{3B7660F8-302F-4A89-AADE-9441A68C1998}" destId="{989A07DA-35FC-474F-BEBA-46C36869E353}" srcOrd="3" destOrd="0" presId="urn:microsoft.com/office/officeart/2008/layout/TitlePictureLineup"/>
    <dgm:cxn modelId="{A41DB17F-A00E-4A0B-903A-32DD4890577E}" type="presParOf" srcId="{CA070543-24D0-4BE8-868E-CEEE8004DF17}" destId="{802E55B4-6798-472D-BC75-E6A4F4F5D747}" srcOrd="1" destOrd="0" presId="urn:microsoft.com/office/officeart/2008/layout/TitlePictureLineup"/>
    <dgm:cxn modelId="{1A474FE4-F2D0-4146-87F7-DADA8A145C17}" type="presParOf" srcId="{CA070543-24D0-4BE8-868E-CEEE8004DF17}" destId="{07462A1F-E4D4-4650-947D-74A68C224603}" srcOrd="2" destOrd="0" presId="urn:microsoft.com/office/officeart/2008/layout/TitlePictureLineup"/>
    <dgm:cxn modelId="{CB77A1E7-C7A1-4AF9-B5D9-B9AB6F19E199}" type="presParOf" srcId="{07462A1F-E4D4-4650-947D-74A68C224603}" destId="{586ECAEB-4737-46EB-8618-8F33777E264F}" srcOrd="0" destOrd="0" presId="urn:microsoft.com/office/officeart/2008/layout/TitlePictureLineup"/>
    <dgm:cxn modelId="{C8CDFDFD-EE4A-44F3-AF63-C60E6F9CF7A4}" type="presParOf" srcId="{07462A1F-E4D4-4650-947D-74A68C224603}" destId="{536A8A57-096D-4B71-ADF9-3292F698EF7C}" srcOrd="1" destOrd="0" presId="urn:microsoft.com/office/officeart/2008/layout/TitlePictureLineup"/>
    <dgm:cxn modelId="{A72C00AB-B81D-44FA-9C3D-9D18625AD01F}" type="presParOf" srcId="{07462A1F-E4D4-4650-947D-74A68C224603}" destId="{5DAA64C7-7B5C-4A3E-80AC-98FDDA71C7D3}" srcOrd="2" destOrd="0" presId="urn:microsoft.com/office/officeart/2008/layout/TitlePictureLineup"/>
    <dgm:cxn modelId="{9984FFBA-4278-47B4-AD23-36C3BEE1999B}" type="presParOf" srcId="{07462A1F-E4D4-4650-947D-74A68C224603}" destId="{178A470C-518D-4EB8-8B13-3CFCF6180554}" srcOrd="3" destOrd="0" presId="urn:microsoft.com/office/officeart/2008/layout/TitlePictureLineup"/>
    <dgm:cxn modelId="{F50F90DE-3A54-427C-A1F1-290A8591A7D1}" type="presParOf" srcId="{CA070543-24D0-4BE8-868E-CEEE8004DF17}" destId="{112B3D71-187E-4FF7-ADA7-A13FA77CA8B9}" srcOrd="3" destOrd="0" presId="urn:microsoft.com/office/officeart/2008/layout/TitlePictureLineup"/>
    <dgm:cxn modelId="{A91073B6-A971-4190-8B12-266B73E1411B}" type="presParOf" srcId="{CA070543-24D0-4BE8-868E-CEEE8004DF17}" destId="{94D3F0C1-8A20-49FA-B606-12620000EAFC}" srcOrd="4" destOrd="0" presId="urn:microsoft.com/office/officeart/2008/layout/TitlePictureLineup"/>
    <dgm:cxn modelId="{DEB86CA7-6C23-4521-A609-BBEFB7002635}" type="presParOf" srcId="{94D3F0C1-8A20-49FA-B606-12620000EAFC}" destId="{04D82601-BA75-4130-B4A2-57E8AB8606BD}" srcOrd="0" destOrd="0" presId="urn:microsoft.com/office/officeart/2008/layout/TitlePictureLineup"/>
    <dgm:cxn modelId="{5B93E51F-D2FF-49AD-A277-F54B6E00F81F}" type="presParOf" srcId="{94D3F0C1-8A20-49FA-B606-12620000EAFC}" destId="{4732D522-0688-4E80-BB6B-256C0E81C665}" srcOrd="1" destOrd="0" presId="urn:microsoft.com/office/officeart/2008/layout/TitlePictureLineup"/>
    <dgm:cxn modelId="{65505137-C14A-43F1-965C-84B0089BD4FF}" type="presParOf" srcId="{94D3F0C1-8A20-49FA-B606-12620000EAFC}" destId="{7072F5BA-8FD9-4DB8-965D-67D77759DDE3}" srcOrd="2" destOrd="0" presId="urn:microsoft.com/office/officeart/2008/layout/TitlePictureLineup"/>
    <dgm:cxn modelId="{9A8134EB-8C3B-4405-83D2-A63ABD8D1678}" type="presParOf" srcId="{94D3F0C1-8A20-49FA-B606-12620000EAFC}" destId="{F64E4680-EB32-4583-82F9-0CB637301F63}" srcOrd="3" destOrd="0" presId="urn:microsoft.com/office/officeart/2008/layout/TitlePictureLineup"/>
    <dgm:cxn modelId="{9AF0B4A1-C5E0-45F7-A8C1-711D66520BE8}" type="presParOf" srcId="{CA070543-24D0-4BE8-868E-CEEE8004DF17}" destId="{BB28DBA5-7F73-470E-8C50-25F430C85BF3}" srcOrd="5" destOrd="0" presId="urn:microsoft.com/office/officeart/2008/layout/TitlePictureLineup"/>
    <dgm:cxn modelId="{927088B0-B0A2-42BC-87D8-31730ECF5893}" type="presParOf" srcId="{CA070543-24D0-4BE8-868E-CEEE8004DF17}" destId="{BD8D2AFE-CFCC-45A4-AF52-409C5CBE335F}" srcOrd="6" destOrd="0" presId="urn:microsoft.com/office/officeart/2008/layout/TitlePictureLineup"/>
    <dgm:cxn modelId="{E8B9AA13-5E8C-4E27-9575-308B9F7AF111}" type="presParOf" srcId="{BD8D2AFE-CFCC-45A4-AF52-409C5CBE335F}" destId="{4C383CDE-73A9-4B57-97E6-CFEF43B6B4AD}" srcOrd="0" destOrd="0" presId="urn:microsoft.com/office/officeart/2008/layout/TitlePictureLineup"/>
    <dgm:cxn modelId="{9EC1F1CE-A50B-4C06-9E7C-A7F3ADD7172B}" type="presParOf" srcId="{BD8D2AFE-CFCC-45A4-AF52-409C5CBE335F}" destId="{A978A87B-5A4D-457D-BD8C-B527A1BAABA1}" srcOrd="1" destOrd="0" presId="urn:microsoft.com/office/officeart/2008/layout/TitlePictureLineup"/>
    <dgm:cxn modelId="{A16C6B0C-217E-4B70-B8D3-6423D2327E07}" type="presParOf" srcId="{BD8D2AFE-CFCC-45A4-AF52-409C5CBE335F}" destId="{296517EB-551D-4FD7-B83E-B8EDB4856AB0}" srcOrd="2" destOrd="0" presId="urn:microsoft.com/office/officeart/2008/layout/TitlePictureLineup"/>
    <dgm:cxn modelId="{06FB3C82-F835-468B-B736-9A7F18E97164}" type="presParOf" srcId="{BD8D2AFE-CFCC-45A4-AF52-409C5CBE335F}" destId="{28723667-F32D-458E-9A80-ACE7A86477DA}"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6B82F3-1479-43A8-B54C-07374194395B}" type="doc">
      <dgm:prSet loTypeId="urn:microsoft.com/office/officeart/2008/layout/TitlePictureLineup" loCatId="picture" qsTypeId="urn:microsoft.com/office/officeart/2005/8/quickstyle/simple1" qsCatId="simple" csTypeId="urn:microsoft.com/office/officeart/2005/8/colors/colorful1" csCatId="colorful" phldr="1"/>
      <dgm:spPr/>
      <dgm:t>
        <a:bodyPr/>
        <a:lstStyle/>
        <a:p>
          <a:endParaRPr lang="en-US"/>
        </a:p>
      </dgm:t>
    </dgm:pt>
    <dgm:pt modelId="{B6EA0F4E-B2A1-4AC7-ACA1-011154CA80D1}">
      <dgm:prSet phldrT="[Text]"/>
      <dgm:spPr/>
      <dgm:t>
        <a:bodyPr/>
        <a:lstStyle/>
        <a:p>
          <a:r>
            <a:rPr lang="en-US" dirty="0" smtClean="0">
              <a:latin typeface="Franklin Gothic Medium Cond" panose="020B0606030402020204" pitchFamily="34" charset="0"/>
            </a:rPr>
            <a:t>FDI/FII</a:t>
          </a:r>
          <a:endParaRPr lang="en-US" dirty="0">
            <a:latin typeface="Franklin Gothic Medium Cond" panose="020B0606030402020204" pitchFamily="34" charset="0"/>
          </a:endParaRPr>
        </a:p>
      </dgm:t>
    </dgm:pt>
    <dgm:pt modelId="{8EEB32B7-5418-4E3E-B1C1-A0022AB0813B}" type="parTrans" cxnId="{836DD578-5C24-41CC-8850-4D7633E3294B}">
      <dgm:prSet/>
      <dgm:spPr/>
      <dgm:t>
        <a:bodyPr/>
        <a:lstStyle/>
        <a:p>
          <a:endParaRPr lang="en-US"/>
        </a:p>
      </dgm:t>
    </dgm:pt>
    <dgm:pt modelId="{10006639-9DB6-4C8C-83E2-70CE82DAB758}" type="sibTrans" cxnId="{836DD578-5C24-41CC-8850-4D7633E3294B}">
      <dgm:prSet/>
      <dgm:spPr/>
      <dgm:t>
        <a:bodyPr/>
        <a:lstStyle/>
        <a:p>
          <a:endParaRPr lang="en-US"/>
        </a:p>
      </dgm:t>
    </dgm:pt>
    <dgm:pt modelId="{ACEE648C-1423-4E5D-B91A-56C7D562B9FE}">
      <dgm:prSet phldrT="[Text]"/>
      <dgm:spPr/>
      <dgm:t>
        <a:bodyPr/>
        <a:lstStyle/>
        <a:p>
          <a:r>
            <a:rPr lang="en-US" dirty="0" smtClean="0">
              <a:latin typeface="Franklin Gothic Medium Cond" panose="020B0606030402020204" pitchFamily="34" charset="0"/>
            </a:rPr>
            <a:t>Difference abolished</a:t>
          </a:r>
          <a:endParaRPr lang="en-US" dirty="0">
            <a:latin typeface="Franklin Gothic Medium Cond" panose="020B0606030402020204" pitchFamily="34" charset="0"/>
          </a:endParaRPr>
        </a:p>
      </dgm:t>
    </dgm:pt>
    <dgm:pt modelId="{CD901FEF-2E16-4973-9785-2BB50BFF3A9E}" type="parTrans" cxnId="{3B0469B7-5DDF-429E-BAE4-32A50F6C0038}">
      <dgm:prSet/>
      <dgm:spPr/>
      <dgm:t>
        <a:bodyPr/>
        <a:lstStyle/>
        <a:p>
          <a:endParaRPr lang="en-US"/>
        </a:p>
      </dgm:t>
    </dgm:pt>
    <dgm:pt modelId="{6078CCCF-9242-4D39-AFF3-AFF6B1D35432}" type="sibTrans" cxnId="{3B0469B7-5DDF-429E-BAE4-32A50F6C0038}">
      <dgm:prSet/>
      <dgm:spPr/>
      <dgm:t>
        <a:bodyPr/>
        <a:lstStyle/>
        <a:p>
          <a:endParaRPr lang="en-US"/>
        </a:p>
      </dgm:t>
    </dgm:pt>
    <dgm:pt modelId="{24474ADD-47AD-45D1-9E00-D0CEB6073B14}">
      <dgm:prSet phldrT="[Text]"/>
      <dgm:spPr/>
      <dgm:t>
        <a:bodyPr/>
        <a:lstStyle/>
        <a:p>
          <a:r>
            <a:rPr lang="en-US" dirty="0" smtClean="0">
              <a:latin typeface="Franklin Gothic Medium Cond" panose="020B0606030402020204" pitchFamily="34" charset="0"/>
            </a:rPr>
            <a:t>FT/QE</a:t>
          </a:r>
          <a:endParaRPr lang="en-US" dirty="0">
            <a:latin typeface="Franklin Gothic Medium Cond" panose="020B0606030402020204" pitchFamily="34" charset="0"/>
          </a:endParaRPr>
        </a:p>
      </dgm:t>
    </dgm:pt>
    <dgm:pt modelId="{0E3D5D97-6787-4D54-BDB1-CA530B3CD46A}" type="parTrans" cxnId="{5D82C6BC-08E6-4015-940C-727754FB44B0}">
      <dgm:prSet/>
      <dgm:spPr/>
      <dgm:t>
        <a:bodyPr/>
        <a:lstStyle/>
        <a:p>
          <a:endParaRPr lang="en-US"/>
        </a:p>
      </dgm:t>
    </dgm:pt>
    <dgm:pt modelId="{1F101122-F96E-4959-840B-3D1652DA0F4C}" type="sibTrans" cxnId="{5D82C6BC-08E6-4015-940C-727754FB44B0}">
      <dgm:prSet/>
      <dgm:spPr/>
      <dgm:t>
        <a:bodyPr/>
        <a:lstStyle/>
        <a:p>
          <a:endParaRPr lang="en-US"/>
        </a:p>
      </dgm:t>
    </dgm:pt>
    <dgm:pt modelId="{E77A6E6A-351F-46B7-B9AB-51DDCF9D6C51}">
      <dgm:prSet phldrT="[Text]"/>
      <dgm:spPr/>
      <dgm:t>
        <a:bodyPr/>
        <a:lstStyle/>
        <a:p>
          <a:r>
            <a:rPr lang="en-US" dirty="0" smtClean="0">
              <a:latin typeface="Franklin Gothic Medium Cond" panose="020B0606030402020204" pitchFamily="34" charset="0"/>
            </a:rPr>
            <a:t>Impact on Indian Economy</a:t>
          </a:r>
          <a:endParaRPr lang="en-US" dirty="0">
            <a:latin typeface="Franklin Gothic Medium Cond" panose="020B0606030402020204" pitchFamily="34" charset="0"/>
          </a:endParaRPr>
        </a:p>
      </dgm:t>
    </dgm:pt>
    <dgm:pt modelId="{DFD1B6E0-55F1-4848-8365-C34393418519}" type="parTrans" cxnId="{B36ECEA2-C675-4898-B4BE-246817FD5FBA}">
      <dgm:prSet/>
      <dgm:spPr/>
      <dgm:t>
        <a:bodyPr/>
        <a:lstStyle/>
        <a:p>
          <a:endParaRPr lang="en-US"/>
        </a:p>
      </dgm:t>
    </dgm:pt>
    <dgm:pt modelId="{E483EAD3-416F-4B02-B2C9-AF2F6A7A373F}" type="sibTrans" cxnId="{B36ECEA2-C675-4898-B4BE-246817FD5FBA}">
      <dgm:prSet/>
      <dgm:spPr/>
      <dgm:t>
        <a:bodyPr/>
        <a:lstStyle/>
        <a:p>
          <a:endParaRPr lang="en-US"/>
        </a:p>
      </dgm:t>
    </dgm:pt>
    <dgm:pt modelId="{A3FDEB77-F9A0-405F-BF54-74461F71430F}">
      <dgm:prSet phldrT="[Text]"/>
      <dgm:spPr/>
      <dgm:t>
        <a:bodyPr/>
        <a:lstStyle/>
        <a:p>
          <a:r>
            <a:rPr lang="en-US" dirty="0" smtClean="0">
              <a:latin typeface="Franklin Gothic Medium Cond" panose="020B0606030402020204" pitchFamily="34" charset="0"/>
            </a:rPr>
            <a:t>GIFT city</a:t>
          </a:r>
          <a:endParaRPr lang="en-US" dirty="0">
            <a:latin typeface="Franklin Gothic Medium Cond" panose="020B0606030402020204" pitchFamily="34" charset="0"/>
          </a:endParaRPr>
        </a:p>
      </dgm:t>
    </dgm:pt>
    <dgm:pt modelId="{A54ABBE4-4D01-4532-AE85-B1F96EBE28FF}" type="parTrans" cxnId="{273E52BC-9045-4E9D-B105-EF8BACA9B617}">
      <dgm:prSet/>
      <dgm:spPr/>
      <dgm:t>
        <a:bodyPr/>
        <a:lstStyle/>
        <a:p>
          <a:endParaRPr lang="en-US"/>
        </a:p>
      </dgm:t>
    </dgm:pt>
    <dgm:pt modelId="{45C6B71D-4E49-4107-B060-D40A827375F4}" type="sibTrans" cxnId="{273E52BC-9045-4E9D-B105-EF8BACA9B617}">
      <dgm:prSet/>
      <dgm:spPr/>
      <dgm:t>
        <a:bodyPr/>
        <a:lstStyle/>
        <a:p>
          <a:endParaRPr lang="en-US"/>
        </a:p>
      </dgm:t>
    </dgm:pt>
    <dgm:pt modelId="{92049C06-9966-4D86-ADC5-EDD89A257356}">
      <dgm:prSet phldrT="[Text]"/>
      <dgm:spPr/>
      <dgm:t>
        <a:bodyPr/>
        <a:lstStyle/>
        <a:p>
          <a:r>
            <a:rPr lang="en-US" dirty="0" smtClean="0">
              <a:latin typeface="Franklin Gothic Medium Cond" panose="020B0606030402020204" pitchFamily="34" charset="0"/>
            </a:rPr>
            <a:t>Features</a:t>
          </a:r>
          <a:endParaRPr lang="en-US" dirty="0">
            <a:latin typeface="Franklin Gothic Medium Cond" panose="020B0606030402020204" pitchFamily="34" charset="0"/>
          </a:endParaRPr>
        </a:p>
      </dgm:t>
    </dgm:pt>
    <dgm:pt modelId="{7C40886D-97DB-4F29-B9C1-B9CD07A24B57}" type="parTrans" cxnId="{983783D6-799F-4402-925E-C06025FF82EC}">
      <dgm:prSet/>
      <dgm:spPr/>
      <dgm:t>
        <a:bodyPr/>
        <a:lstStyle/>
        <a:p>
          <a:endParaRPr lang="en-US"/>
        </a:p>
      </dgm:t>
    </dgm:pt>
    <dgm:pt modelId="{D2493D44-E26C-4791-A5BC-37A80B7EECDB}" type="sibTrans" cxnId="{983783D6-799F-4402-925E-C06025FF82EC}">
      <dgm:prSet/>
      <dgm:spPr/>
      <dgm:t>
        <a:bodyPr/>
        <a:lstStyle/>
        <a:p>
          <a:endParaRPr lang="en-US"/>
        </a:p>
      </dgm:t>
    </dgm:pt>
    <dgm:pt modelId="{529F1184-67F2-4EF8-8172-F51C0CF69EB7}">
      <dgm:prSet phldrT="[Text]"/>
      <dgm:spPr/>
      <dgm:t>
        <a:bodyPr/>
        <a:lstStyle/>
        <a:p>
          <a:r>
            <a:rPr lang="en-US" dirty="0" smtClean="0">
              <a:latin typeface="Franklin Gothic Medium Cond" panose="020B0606030402020204" pitchFamily="34" charset="0"/>
            </a:rPr>
            <a:t>Various limits</a:t>
          </a:r>
          <a:endParaRPr lang="en-US" dirty="0">
            <a:latin typeface="Franklin Gothic Medium Cond" panose="020B0606030402020204" pitchFamily="34" charset="0"/>
          </a:endParaRPr>
        </a:p>
      </dgm:t>
    </dgm:pt>
    <dgm:pt modelId="{3D5E4564-8540-4EAE-85C5-5AB7FC185909}" type="parTrans" cxnId="{3A359F34-31A8-4357-8AFD-A6D51C1BFF1C}">
      <dgm:prSet/>
      <dgm:spPr/>
      <dgm:t>
        <a:bodyPr/>
        <a:lstStyle/>
        <a:p>
          <a:endParaRPr lang="en-US"/>
        </a:p>
      </dgm:t>
    </dgm:pt>
    <dgm:pt modelId="{5CDD29E5-253F-4352-A569-A1BD64B08AF2}" type="sibTrans" cxnId="{3A359F34-31A8-4357-8AFD-A6D51C1BFF1C}">
      <dgm:prSet/>
      <dgm:spPr/>
      <dgm:t>
        <a:bodyPr/>
        <a:lstStyle/>
        <a:p>
          <a:endParaRPr lang="en-US"/>
        </a:p>
      </dgm:t>
    </dgm:pt>
    <dgm:pt modelId="{8C66D6BB-8FA9-4FBF-98A9-686A4CFA1129}">
      <dgm:prSet phldrT="[Text]"/>
      <dgm:spPr/>
      <dgm:t>
        <a:bodyPr/>
        <a:lstStyle/>
        <a:p>
          <a:r>
            <a:rPr lang="en-US" dirty="0" smtClean="0">
              <a:latin typeface="Franklin Gothic Medium Cond" panose="020B0606030402020204" pitchFamily="34" charset="0"/>
            </a:rPr>
            <a:t>FIPB</a:t>
          </a:r>
          <a:endParaRPr lang="en-US" dirty="0">
            <a:latin typeface="Franklin Gothic Medium Cond" panose="020B0606030402020204" pitchFamily="34" charset="0"/>
          </a:endParaRPr>
        </a:p>
      </dgm:t>
    </dgm:pt>
    <dgm:pt modelId="{F8E3D612-B68C-4E13-9FF2-76120797E970}" type="parTrans" cxnId="{72F0795B-4213-46A1-A1C6-5064953860C2}">
      <dgm:prSet/>
      <dgm:spPr/>
      <dgm:t>
        <a:bodyPr/>
        <a:lstStyle/>
        <a:p>
          <a:endParaRPr lang="en-US"/>
        </a:p>
      </dgm:t>
    </dgm:pt>
    <dgm:pt modelId="{0D1F40F4-27E7-4920-9FC9-7B65C3582303}" type="sibTrans" cxnId="{72F0795B-4213-46A1-A1C6-5064953860C2}">
      <dgm:prSet/>
      <dgm:spPr/>
      <dgm:t>
        <a:bodyPr/>
        <a:lstStyle/>
        <a:p>
          <a:endParaRPr lang="en-US"/>
        </a:p>
      </dgm:t>
    </dgm:pt>
    <dgm:pt modelId="{372ABE87-FBCA-4F57-A279-D1D44498DD30}">
      <dgm:prSet phldrT="[Text]"/>
      <dgm:spPr/>
      <dgm:t>
        <a:bodyPr/>
        <a:lstStyle/>
        <a:p>
          <a:r>
            <a:rPr lang="en-US" dirty="0" smtClean="0">
              <a:latin typeface="Franklin Gothic Medium Cond" panose="020B0606030402020204" pitchFamily="34" charset="0"/>
            </a:rPr>
            <a:t>Meaning</a:t>
          </a:r>
          <a:endParaRPr lang="en-US" dirty="0">
            <a:latin typeface="Franklin Gothic Medium Cond" panose="020B0606030402020204" pitchFamily="34" charset="0"/>
          </a:endParaRPr>
        </a:p>
      </dgm:t>
    </dgm:pt>
    <dgm:pt modelId="{1E0F660F-3E10-4FBF-A778-E0EE88212634}" type="parTrans" cxnId="{55B5755E-6A10-4120-9C0C-ABDC75A1CFEF}">
      <dgm:prSet/>
      <dgm:spPr/>
      <dgm:t>
        <a:bodyPr/>
        <a:lstStyle/>
        <a:p>
          <a:endParaRPr lang="en-US"/>
        </a:p>
      </dgm:t>
    </dgm:pt>
    <dgm:pt modelId="{A1AE70EB-43A2-481F-A19E-11F6F526BC61}" type="sibTrans" cxnId="{55B5755E-6A10-4120-9C0C-ABDC75A1CFEF}">
      <dgm:prSet/>
      <dgm:spPr/>
      <dgm:t>
        <a:bodyPr/>
        <a:lstStyle/>
        <a:p>
          <a:endParaRPr lang="en-US"/>
        </a:p>
      </dgm:t>
    </dgm:pt>
    <dgm:pt modelId="{4DEDA86D-80DE-41CD-9C69-469ABDA6F3E0}">
      <dgm:prSet phldrT="[Text]"/>
      <dgm:spPr/>
      <dgm:t>
        <a:bodyPr/>
        <a:lstStyle/>
        <a:p>
          <a:r>
            <a:rPr lang="en-US" dirty="0" smtClean="0">
              <a:latin typeface="Franklin Gothic Medium Cond" panose="020B0606030402020204" pitchFamily="34" charset="0"/>
            </a:rPr>
            <a:t>Forex Reserve</a:t>
          </a:r>
          <a:endParaRPr lang="en-US" dirty="0">
            <a:latin typeface="Franklin Gothic Medium Cond" panose="020B0606030402020204" pitchFamily="34" charset="0"/>
          </a:endParaRPr>
        </a:p>
      </dgm:t>
    </dgm:pt>
    <dgm:pt modelId="{83A6F4C2-49C0-43EB-A405-F2D4A1F038BA}" type="parTrans" cxnId="{21545D6A-2608-4EF3-A658-7C43C615D732}">
      <dgm:prSet/>
      <dgm:spPr/>
      <dgm:t>
        <a:bodyPr/>
        <a:lstStyle/>
        <a:p>
          <a:endParaRPr lang="en-US"/>
        </a:p>
      </dgm:t>
    </dgm:pt>
    <dgm:pt modelId="{2E6848CB-8EA8-480F-8355-BB7B102E9258}" type="sibTrans" cxnId="{21545D6A-2608-4EF3-A658-7C43C615D732}">
      <dgm:prSet/>
      <dgm:spPr/>
      <dgm:t>
        <a:bodyPr/>
        <a:lstStyle/>
        <a:p>
          <a:endParaRPr lang="en-US"/>
        </a:p>
      </dgm:t>
    </dgm:pt>
    <dgm:pt modelId="{C80E7CC4-0CDA-420C-B89A-3A82088846DD}">
      <dgm:prSet phldrT="[Text]"/>
      <dgm:spPr/>
      <dgm:t>
        <a:bodyPr/>
        <a:lstStyle/>
        <a:p>
          <a:r>
            <a:rPr lang="en-US" dirty="0" smtClean="0">
              <a:latin typeface="Franklin Gothic Medium Cond" panose="020B0606030402020204" pitchFamily="34" charset="0"/>
            </a:rPr>
            <a:t>China ~4 trill, how?</a:t>
          </a:r>
          <a:endParaRPr lang="en-US" dirty="0">
            <a:latin typeface="Franklin Gothic Medium Cond" panose="020B0606030402020204" pitchFamily="34" charset="0"/>
          </a:endParaRPr>
        </a:p>
      </dgm:t>
    </dgm:pt>
    <dgm:pt modelId="{7F506558-76C5-4A6E-A4D3-0B80507F70E5}" type="parTrans" cxnId="{3A21875B-ACE8-463D-9368-95D6B5582EFC}">
      <dgm:prSet/>
      <dgm:spPr/>
      <dgm:t>
        <a:bodyPr/>
        <a:lstStyle/>
        <a:p>
          <a:endParaRPr lang="en-US"/>
        </a:p>
      </dgm:t>
    </dgm:pt>
    <dgm:pt modelId="{26B2A916-92EE-4D57-9D4A-C4FAE99D1B96}" type="sibTrans" cxnId="{3A21875B-ACE8-463D-9368-95D6B5582EFC}">
      <dgm:prSet/>
      <dgm:spPr/>
      <dgm:t>
        <a:bodyPr/>
        <a:lstStyle/>
        <a:p>
          <a:endParaRPr lang="en-US"/>
        </a:p>
      </dgm:t>
    </dgm:pt>
    <dgm:pt modelId="{1A1F90C0-515B-4F1B-AF7A-992B307CC2E3}">
      <dgm:prSet phldrT="[Text]"/>
      <dgm:spPr/>
      <dgm:t>
        <a:bodyPr/>
        <a:lstStyle/>
        <a:p>
          <a:r>
            <a:rPr lang="en-US" dirty="0" smtClean="0">
              <a:latin typeface="Franklin Gothic Medium Cond" panose="020B0606030402020204" pitchFamily="34" charset="0"/>
            </a:rPr>
            <a:t>India target 750 bn.</a:t>
          </a:r>
          <a:endParaRPr lang="en-US" dirty="0">
            <a:latin typeface="Franklin Gothic Medium Cond" panose="020B0606030402020204" pitchFamily="34" charset="0"/>
          </a:endParaRPr>
        </a:p>
      </dgm:t>
    </dgm:pt>
    <dgm:pt modelId="{5FD38C4A-4628-4F8A-B245-D232C82E7363}" type="parTrans" cxnId="{D682D564-4EB4-40D4-BA27-06984D3FBA2C}">
      <dgm:prSet/>
      <dgm:spPr/>
      <dgm:t>
        <a:bodyPr/>
        <a:lstStyle/>
        <a:p>
          <a:endParaRPr lang="en-US"/>
        </a:p>
      </dgm:t>
    </dgm:pt>
    <dgm:pt modelId="{D0842FCA-16D3-4C7E-B20E-04BBC5FEDF9B}" type="sibTrans" cxnId="{D682D564-4EB4-40D4-BA27-06984D3FBA2C}">
      <dgm:prSet/>
      <dgm:spPr/>
      <dgm:t>
        <a:bodyPr/>
        <a:lstStyle/>
        <a:p>
          <a:endParaRPr lang="en-US"/>
        </a:p>
      </dgm:t>
    </dgm:pt>
    <dgm:pt modelId="{D2591ABF-4689-4870-B2B4-46FD015DAB8D}">
      <dgm:prSet phldrT="[Text]"/>
      <dgm:spPr/>
      <dgm:t>
        <a:bodyPr/>
        <a:lstStyle/>
        <a:p>
          <a:r>
            <a:rPr lang="en-US" dirty="0" smtClean="0">
              <a:latin typeface="Franklin Gothic Medium Cond" panose="020B0606030402020204" pitchFamily="34" charset="0"/>
            </a:rPr>
            <a:t>challenges</a:t>
          </a:r>
          <a:endParaRPr lang="en-US" dirty="0">
            <a:latin typeface="Franklin Gothic Medium Cond" panose="020B0606030402020204" pitchFamily="34" charset="0"/>
          </a:endParaRPr>
        </a:p>
      </dgm:t>
    </dgm:pt>
    <dgm:pt modelId="{E2800F19-B376-4BDC-9465-79C05348D651}" type="parTrans" cxnId="{93090028-0166-4A44-81C3-B3E9CA795319}">
      <dgm:prSet/>
      <dgm:spPr/>
      <dgm:t>
        <a:bodyPr/>
        <a:lstStyle/>
        <a:p>
          <a:endParaRPr lang="en-US"/>
        </a:p>
      </dgm:t>
    </dgm:pt>
    <dgm:pt modelId="{9C438F1C-240B-40E0-A876-65EFFE4E6E68}" type="sibTrans" cxnId="{93090028-0166-4A44-81C3-B3E9CA795319}">
      <dgm:prSet/>
      <dgm:spPr/>
      <dgm:t>
        <a:bodyPr/>
        <a:lstStyle/>
        <a:p>
          <a:endParaRPr lang="en-US"/>
        </a:p>
      </dgm:t>
    </dgm:pt>
    <dgm:pt modelId="{CA070543-24D0-4BE8-868E-CEEE8004DF17}" type="pres">
      <dgm:prSet presAssocID="{E46B82F3-1479-43A8-B54C-07374194395B}" presName="Name0" presStyleCnt="0">
        <dgm:presLayoutVars>
          <dgm:dir/>
        </dgm:presLayoutVars>
      </dgm:prSet>
      <dgm:spPr/>
      <dgm:t>
        <a:bodyPr/>
        <a:lstStyle/>
        <a:p>
          <a:endParaRPr lang="en-US"/>
        </a:p>
      </dgm:t>
    </dgm:pt>
    <dgm:pt modelId="{3B7660F8-302F-4A89-AADE-9441A68C1998}" type="pres">
      <dgm:prSet presAssocID="{B6EA0F4E-B2A1-4AC7-ACA1-011154CA80D1}" presName="composite" presStyleCnt="0"/>
      <dgm:spPr/>
    </dgm:pt>
    <dgm:pt modelId="{20051D2A-4E7D-4A56-951D-591CB45DFC5D}" type="pres">
      <dgm:prSet presAssocID="{B6EA0F4E-B2A1-4AC7-ACA1-011154CA80D1}" presName="Accent" presStyleLbl="alignAcc1" presStyleIdx="0" presStyleCnt="4"/>
      <dgm:spPr/>
    </dgm:pt>
    <dgm:pt modelId="{651C1E61-7143-4251-A812-8A8A6C3383F1}" type="pres">
      <dgm:prSet presAssocID="{B6EA0F4E-B2A1-4AC7-ACA1-011154CA80D1}" presName="Image" presStyleLbl="node1" presStyleIdx="0" presStyleCnt="4"/>
      <dgm:spPr>
        <a:blipFill rotWithShape="1">
          <a:blip xmlns:r="http://schemas.openxmlformats.org/officeDocument/2006/relationships" r:embed="rId1"/>
          <a:stretch>
            <a:fillRect/>
          </a:stretch>
        </a:blipFill>
      </dgm:spPr>
    </dgm:pt>
    <dgm:pt modelId="{7E8989B5-5681-4D32-A578-B646E4419630}" type="pres">
      <dgm:prSet presAssocID="{B6EA0F4E-B2A1-4AC7-ACA1-011154CA80D1}" presName="Child" presStyleLbl="revTx" presStyleIdx="0" presStyleCnt="4">
        <dgm:presLayoutVars>
          <dgm:bulletEnabled val="1"/>
        </dgm:presLayoutVars>
      </dgm:prSet>
      <dgm:spPr/>
      <dgm:t>
        <a:bodyPr/>
        <a:lstStyle/>
        <a:p>
          <a:endParaRPr lang="en-US"/>
        </a:p>
      </dgm:t>
    </dgm:pt>
    <dgm:pt modelId="{989A07DA-35FC-474F-BEBA-46C36869E353}" type="pres">
      <dgm:prSet presAssocID="{B6EA0F4E-B2A1-4AC7-ACA1-011154CA80D1}" presName="Parent" presStyleLbl="alignNode1" presStyleIdx="0" presStyleCnt="4">
        <dgm:presLayoutVars>
          <dgm:bulletEnabled val="1"/>
        </dgm:presLayoutVars>
      </dgm:prSet>
      <dgm:spPr/>
      <dgm:t>
        <a:bodyPr/>
        <a:lstStyle/>
        <a:p>
          <a:endParaRPr lang="en-US"/>
        </a:p>
      </dgm:t>
    </dgm:pt>
    <dgm:pt modelId="{802E55B4-6798-472D-BC75-E6A4F4F5D747}" type="pres">
      <dgm:prSet presAssocID="{10006639-9DB6-4C8C-83E2-70CE82DAB758}" presName="sibTrans" presStyleCnt="0"/>
      <dgm:spPr/>
    </dgm:pt>
    <dgm:pt modelId="{07462A1F-E4D4-4650-947D-74A68C224603}" type="pres">
      <dgm:prSet presAssocID="{24474ADD-47AD-45D1-9E00-D0CEB6073B14}" presName="composite" presStyleCnt="0"/>
      <dgm:spPr/>
    </dgm:pt>
    <dgm:pt modelId="{586ECAEB-4737-46EB-8618-8F33777E264F}" type="pres">
      <dgm:prSet presAssocID="{24474ADD-47AD-45D1-9E00-D0CEB6073B14}" presName="Accent" presStyleLbl="alignAcc1" presStyleIdx="1" presStyleCnt="4"/>
      <dgm:spPr/>
    </dgm:pt>
    <dgm:pt modelId="{536A8A57-096D-4B71-ADF9-3292F698EF7C}" type="pres">
      <dgm:prSet presAssocID="{24474ADD-47AD-45D1-9E00-D0CEB6073B14}" presName="Image" presStyleLbl="node1" presStyleIdx="1" presStyleCnt="4"/>
      <dgm:spPr>
        <a:blipFill rotWithShape="1">
          <a:blip xmlns:r="http://schemas.openxmlformats.org/officeDocument/2006/relationships" r:embed="rId2"/>
          <a:stretch>
            <a:fillRect/>
          </a:stretch>
        </a:blipFill>
      </dgm:spPr>
    </dgm:pt>
    <dgm:pt modelId="{5DAA64C7-7B5C-4A3E-80AC-98FDDA71C7D3}" type="pres">
      <dgm:prSet presAssocID="{24474ADD-47AD-45D1-9E00-D0CEB6073B14}" presName="Child" presStyleLbl="revTx" presStyleIdx="1" presStyleCnt="4">
        <dgm:presLayoutVars>
          <dgm:bulletEnabled val="1"/>
        </dgm:presLayoutVars>
      </dgm:prSet>
      <dgm:spPr/>
      <dgm:t>
        <a:bodyPr/>
        <a:lstStyle/>
        <a:p>
          <a:endParaRPr lang="en-US"/>
        </a:p>
      </dgm:t>
    </dgm:pt>
    <dgm:pt modelId="{178A470C-518D-4EB8-8B13-3CFCF6180554}" type="pres">
      <dgm:prSet presAssocID="{24474ADD-47AD-45D1-9E00-D0CEB6073B14}" presName="Parent" presStyleLbl="alignNode1" presStyleIdx="1" presStyleCnt="4">
        <dgm:presLayoutVars>
          <dgm:bulletEnabled val="1"/>
        </dgm:presLayoutVars>
      </dgm:prSet>
      <dgm:spPr/>
      <dgm:t>
        <a:bodyPr/>
        <a:lstStyle/>
        <a:p>
          <a:endParaRPr lang="en-US"/>
        </a:p>
      </dgm:t>
    </dgm:pt>
    <dgm:pt modelId="{112B3D71-187E-4FF7-ADA7-A13FA77CA8B9}" type="pres">
      <dgm:prSet presAssocID="{1F101122-F96E-4959-840B-3D1652DA0F4C}" presName="sibTrans" presStyleCnt="0"/>
      <dgm:spPr/>
    </dgm:pt>
    <dgm:pt modelId="{94D3F0C1-8A20-49FA-B606-12620000EAFC}" type="pres">
      <dgm:prSet presAssocID="{4DEDA86D-80DE-41CD-9C69-469ABDA6F3E0}" presName="composite" presStyleCnt="0"/>
      <dgm:spPr/>
    </dgm:pt>
    <dgm:pt modelId="{04D82601-BA75-4130-B4A2-57E8AB8606BD}" type="pres">
      <dgm:prSet presAssocID="{4DEDA86D-80DE-41CD-9C69-469ABDA6F3E0}" presName="Accent" presStyleLbl="alignAcc1" presStyleIdx="2" presStyleCnt="4"/>
      <dgm:spPr/>
    </dgm:pt>
    <dgm:pt modelId="{4732D522-0688-4E80-BB6B-256C0E81C665}" type="pres">
      <dgm:prSet presAssocID="{4DEDA86D-80DE-41CD-9C69-469ABDA6F3E0}" presName="Image" presStyleLbl="node1" presStyleIdx="2" presStyleCnt="4"/>
      <dgm:spPr>
        <a:blipFill rotWithShape="1">
          <a:blip xmlns:r="http://schemas.openxmlformats.org/officeDocument/2006/relationships" r:embed="rId3"/>
          <a:stretch>
            <a:fillRect/>
          </a:stretch>
        </a:blipFill>
      </dgm:spPr>
    </dgm:pt>
    <dgm:pt modelId="{7072F5BA-8FD9-4DB8-965D-67D77759DDE3}" type="pres">
      <dgm:prSet presAssocID="{4DEDA86D-80DE-41CD-9C69-469ABDA6F3E0}" presName="Child" presStyleLbl="revTx" presStyleIdx="2" presStyleCnt="4">
        <dgm:presLayoutVars>
          <dgm:bulletEnabled val="1"/>
        </dgm:presLayoutVars>
      </dgm:prSet>
      <dgm:spPr/>
      <dgm:t>
        <a:bodyPr/>
        <a:lstStyle/>
        <a:p>
          <a:endParaRPr lang="en-US"/>
        </a:p>
      </dgm:t>
    </dgm:pt>
    <dgm:pt modelId="{F64E4680-EB32-4583-82F9-0CB637301F63}" type="pres">
      <dgm:prSet presAssocID="{4DEDA86D-80DE-41CD-9C69-469ABDA6F3E0}" presName="Parent" presStyleLbl="alignNode1" presStyleIdx="2" presStyleCnt="4">
        <dgm:presLayoutVars>
          <dgm:bulletEnabled val="1"/>
        </dgm:presLayoutVars>
      </dgm:prSet>
      <dgm:spPr/>
      <dgm:t>
        <a:bodyPr/>
        <a:lstStyle/>
        <a:p>
          <a:endParaRPr lang="en-US"/>
        </a:p>
      </dgm:t>
    </dgm:pt>
    <dgm:pt modelId="{BB28DBA5-7F73-470E-8C50-25F430C85BF3}" type="pres">
      <dgm:prSet presAssocID="{2E6848CB-8EA8-480F-8355-BB7B102E9258}" presName="sibTrans" presStyleCnt="0"/>
      <dgm:spPr/>
    </dgm:pt>
    <dgm:pt modelId="{BD8D2AFE-CFCC-45A4-AF52-409C5CBE335F}" type="pres">
      <dgm:prSet presAssocID="{A3FDEB77-F9A0-405F-BF54-74461F71430F}" presName="composite" presStyleCnt="0"/>
      <dgm:spPr/>
    </dgm:pt>
    <dgm:pt modelId="{4C383CDE-73A9-4B57-97E6-CFEF43B6B4AD}" type="pres">
      <dgm:prSet presAssocID="{A3FDEB77-F9A0-405F-BF54-74461F71430F}" presName="Accent" presStyleLbl="alignAcc1" presStyleIdx="3" presStyleCnt="4"/>
      <dgm:spPr/>
    </dgm:pt>
    <dgm:pt modelId="{A978A87B-5A4D-457D-BD8C-B527A1BAABA1}" type="pres">
      <dgm:prSet presAssocID="{A3FDEB77-F9A0-405F-BF54-74461F71430F}" presName="Image" presStyleLbl="node1" presStyleIdx="3" presStyleCnt="4"/>
      <dgm:spPr>
        <a:blipFill rotWithShape="1">
          <a:blip xmlns:r="http://schemas.openxmlformats.org/officeDocument/2006/relationships" r:embed="rId4"/>
          <a:stretch>
            <a:fillRect/>
          </a:stretch>
        </a:blipFill>
      </dgm:spPr>
    </dgm:pt>
    <dgm:pt modelId="{296517EB-551D-4FD7-B83E-B8EDB4856AB0}" type="pres">
      <dgm:prSet presAssocID="{A3FDEB77-F9A0-405F-BF54-74461F71430F}" presName="Child" presStyleLbl="revTx" presStyleIdx="3" presStyleCnt="4">
        <dgm:presLayoutVars>
          <dgm:bulletEnabled val="1"/>
        </dgm:presLayoutVars>
      </dgm:prSet>
      <dgm:spPr/>
      <dgm:t>
        <a:bodyPr/>
        <a:lstStyle/>
        <a:p>
          <a:endParaRPr lang="en-US"/>
        </a:p>
      </dgm:t>
    </dgm:pt>
    <dgm:pt modelId="{28723667-F32D-458E-9A80-ACE7A86477DA}" type="pres">
      <dgm:prSet presAssocID="{A3FDEB77-F9A0-405F-BF54-74461F71430F}" presName="Parent" presStyleLbl="alignNode1" presStyleIdx="3" presStyleCnt="4">
        <dgm:presLayoutVars>
          <dgm:bulletEnabled val="1"/>
        </dgm:presLayoutVars>
      </dgm:prSet>
      <dgm:spPr/>
      <dgm:t>
        <a:bodyPr/>
        <a:lstStyle/>
        <a:p>
          <a:endParaRPr lang="en-US"/>
        </a:p>
      </dgm:t>
    </dgm:pt>
  </dgm:ptLst>
  <dgm:cxnLst>
    <dgm:cxn modelId="{27BAD766-EA28-42E4-BE9B-4A1F573D611C}" type="presOf" srcId="{24474ADD-47AD-45D1-9E00-D0CEB6073B14}" destId="{178A470C-518D-4EB8-8B13-3CFCF6180554}" srcOrd="0" destOrd="0" presId="urn:microsoft.com/office/officeart/2008/layout/TitlePictureLineup"/>
    <dgm:cxn modelId="{25B1F00C-117F-402A-9F82-F532A17C4DD3}" type="presOf" srcId="{C80E7CC4-0CDA-420C-B89A-3A82088846DD}" destId="{7072F5BA-8FD9-4DB8-965D-67D77759DDE3}" srcOrd="0" destOrd="0" presId="urn:microsoft.com/office/officeart/2008/layout/TitlePictureLineup"/>
    <dgm:cxn modelId="{3A21875B-ACE8-463D-9368-95D6B5582EFC}" srcId="{4DEDA86D-80DE-41CD-9C69-469ABDA6F3E0}" destId="{C80E7CC4-0CDA-420C-B89A-3A82088846DD}" srcOrd="0" destOrd="0" parTransId="{7F506558-76C5-4A6E-A4D3-0B80507F70E5}" sibTransId="{26B2A916-92EE-4D57-9D4A-C4FAE99D1B96}"/>
    <dgm:cxn modelId="{1D6432BB-F1F6-4D66-936E-462ED9344035}" type="presOf" srcId="{372ABE87-FBCA-4F57-A279-D1D44498DD30}" destId="{5DAA64C7-7B5C-4A3E-80AC-98FDDA71C7D3}" srcOrd="0" destOrd="0" presId="urn:microsoft.com/office/officeart/2008/layout/TitlePictureLineup"/>
    <dgm:cxn modelId="{61FE4E4F-9BF5-4E29-9221-53C29E752CB5}" type="presOf" srcId="{B6EA0F4E-B2A1-4AC7-ACA1-011154CA80D1}" destId="{989A07DA-35FC-474F-BEBA-46C36869E353}" srcOrd="0" destOrd="0" presId="urn:microsoft.com/office/officeart/2008/layout/TitlePictureLineup"/>
    <dgm:cxn modelId="{3BADFAA2-F675-4165-9F91-1C5045B562BC}" type="presOf" srcId="{92049C06-9966-4D86-ADC5-EDD89A257356}" destId="{296517EB-551D-4FD7-B83E-B8EDB4856AB0}" srcOrd="0" destOrd="0" presId="urn:microsoft.com/office/officeart/2008/layout/TitlePictureLineup"/>
    <dgm:cxn modelId="{55B5755E-6A10-4120-9C0C-ABDC75A1CFEF}" srcId="{24474ADD-47AD-45D1-9E00-D0CEB6073B14}" destId="{372ABE87-FBCA-4F57-A279-D1D44498DD30}" srcOrd="0" destOrd="0" parTransId="{1E0F660F-3E10-4FBF-A778-E0EE88212634}" sibTransId="{A1AE70EB-43A2-481F-A19E-11F6F526BC61}"/>
    <dgm:cxn modelId="{3B0469B7-5DDF-429E-BAE4-32A50F6C0038}" srcId="{B6EA0F4E-B2A1-4AC7-ACA1-011154CA80D1}" destId="{ACEE648C-1423-4E5D-B91A-56C7D562B9FE}" srcOrd="1" destOrd="0" parTransId="{CD901FEF-2E16-4973-9785-2BB50BFF3A9E}" sibTransId="{6078CCCF-9242-4D39-AFF3-AFF6B1D35432}"/>
    <dgm:cxn modelId="{987CFF24-DB63-4972-B512-F90028AC9A92}" type="presOf" srcId="{ACEE648C-1423-4E5D-B91A-56C7D562B9FE}" destId="{7E8989B5-5681-4D32-A578-B646E4419630}" srcOrd="0" destOrd="1" presId="urn:microsoft.com/office/officeart/2008/layout/TitlePictureLineup"/>
    <dgm:cxn modelId="{273E52BC-9045-4E9D-B105-EF8BACA9B617}" srcId="{E46B82F3-1479-43A8-B54C-07374194395B}" destId="{A3FDEB77-F9A0-405F-BF54-74461F71430F}" srcOrd="3" destOrd="0" parTransId="{A54ABBE4-4D01-4532-AE85-B1F96EBE28FF}" sibTransId="{45C6B71D-4E49-4107-B060-D40A827375F4}"/>
    <dgm:cxn modelId="{B36ECEA2-C675-4898-B4BE-246817FD5FBA}" srcId="{24474ADD-47AD-45D1-9E00-D0CEB6073B14}" destId="{E77A6E6A-351F-46B7-B9AB-51DDCF9D6C51}" srcOrd="1" destOrd="0" parTransId="{DFD1B6E0-55F1-4848-8365-C34393418519}" sibTransId="{E483EAD3-416F-4B02-B2C9-AF2F6A7A373F}"/>
    <dgm:cxn modelId="{C9B88B49-821F-4EBA-A79F-63100E1119BA}" type="presOf" srcId="{E46B82F3-1479-43A8-B54C-07374194395B}" destId="{CA070543-24D0-4BE8-868E-CEEE8004DF17}" srcOrd="0" destOrd="0" presId="urn:microsoft.com/office/officeart/2008/layout/TitlePictureLineup"/>
    <dgm:cxn modelId="{5D82C6BC-08E6-4015-940C-727754FB44B0}" srcId="{E46B82F3-1479-43A8-B54C-07374194395B}" destId="{24474ADD-47AD-45D1-9E00-D0CEB6073B14}" srcOrd="1" destOrd="0" parTransId="{0E3D5D97-6787-4D54-BDB1-CA530B3CD46A}" sibTransId="{1F101122-F96E-4959-840B-3D1652DA0F4C}"/>
    <dgm:cxn modelId="{93090028-0166-4A44-81C3-B3E9CA795319}" srcId="{A3FDEB77-F9A0-405F-BF54-74461F71430F}" destId="{D2591ABF-4689-4870-B2B4-46FD015DAB8D}" srcOrd="1" destOrd="0" parTransId="{E2800F19-B376-4BDC-9465-79C05348D651}" sibTransId="{9C438F1C-240B-40E0-A876-65EFFE4E6E68}"/>
    <dgm:cxn modelId="{983783D6-799F-4402-925E-C06025FF82EC}" srcId="{A3FDEB77-F9A0-405F-BF54-74461F71430F}" destId="{92049C06-9966-4D86-ADC5-EDD89A257356}" srcOrd="0" destOrd="0" parTransId="{7C40886D-97DB-4F29-B9C1-B9CD07A24B57}" sibTransId="{D2493D44-E26C-4791-A5BC-37A80B7EECDB}"/>
    <dgm:cxn modelId="{52D3D93C-4B03-43C1-85C2-17394E02FE96}" type="presOf" srcId="{4DEDA86D-80DE-41CD-9C69-469ABDA6F3E0}" destId="{F64E4680-EB32-4583-82F9-0CB637301F63}" srcOrd="0" destOrd="0" presId="urn:microsoft.com/office/officeart/2008/layout/TitlePictureLineup"/>
    <dgm:cxn modelId="{836DD578-5C24-41CC-8850-4D7633E3294B}" srcId="{E46B82F3-1479-43A8-B54C-07374194395B}" destId="{B6EA0F4E-B2A1-4AC7-ACA1-011154CA80D1}" srcOrd="0" destOrd="0" parTransId="{8EEB32B7-5418-4E3E-B1C1-A0022AB0813B}" sibTransId="{10006639-9DB6-4C8C-83E2-70CE82DAB758}"/>
    <dgm:cxn modelId="{D682D564-4EB4-40D4-BA27-06984D3FBA2C}" srcId="{4DEDA86D-80DE-41CD-9C69-469ABDA6F3E0}" destId="{1A1F90C0-515B-4F1B-AF7A-992B307CC2E3}" srcOrd="1" destOrd="0" parTransId="{5FD38C4A-4628-4F8A-B245-D232C82E7363}" sibTransId="{D0842FCA-16D3-4C7E-B20E-04BBC5FEDF9B}"/>
    <dgm:cxn modelId="{A408951B-98D1-49C8-A745-9593A753A8D8}" type="presOf" srcId="{D2591ABF-4689-4870-B2B4-46FD015DAB8D}" destId="{296517EB-551D-4FD7-B83E-B8EDB4856AB0}" srcOrd="0" destOrd="1" presId="urn:microsoft.com/office/officeart/2008/layout/TitlePictureLineup"/>
    <dgm:cxn modelId="{FD98EE88-1D0D-4D6D-AAC9-87F933410B8E}" type="presOf" srcId="{1A1F90C0-515B-4F1B-AF7A-992B307CC2E3}" destId="{7072F5BA-8FD9-4DB8-965D-67D77759DDE3}" srcOrd="0" destOrd="1" presId="urn:microsoft.com/office/officeart/2008/layout/TitlePictureLineup"/>
    <dgm:cxn modelId="{21545D6A-2608-4EF3-A658-7C43C615D732}" srcId="{E46B82F3-1479-43A8-B54C-07374194395B}" destId="{4DEDA86D-80DE-41CD-9C69-469ABDA6F3E0}" srcOrd="2" destOrd="0" parTransId="{83A6F4C2-49C0-43EB-A405-F2D4A1F038BA}" sibTransId="{2E6848CB-8EA8-480F-8355-BB7B102E9258}"/>
    <dgm:cxn modelId="{08109A4F-C726-4D34-8826-FA6295FCE130}" type="presOf" srcId="{8C66D6BB-8FA9-4FBF-98A9-686A4CFA1129}" destId="{7E8989B5-5681-4D32-A578-B646E4419630}" srcOrd="0" destOrd="2" presId="urn:microsoft.com/office/officeart/2008/layout/TitlePictureLineup"/>
    <dgm:cxn modelId="{72F0795B-4213-46A1-A1C6-5064953860C2}" srcId="{B6EA0F4E-B2A1-4AC7-ACA1-011154CA80D1}" destId="{8C66D6BB-8FA9-4FBF-98A9-686A4CFA1129}" srcOrd="2" destOrd="0" parTransId="{F8E3D612-B68C-4E13-9FF2-76120797E970}" sibTransId="{0D1F40F4-27E7-4920-9FC9-7B65C3582303}"/>
    <dgm:cxn modelId="{3A359F34-31A8-4357-8AFD-A6D51C1BFF1C}" srcId="{B6EA0F4E-B2A1-4AC7-ACA1-011154CA80D1}" destId="{529F1184-67F2-4EF8-8172-F51C0CF69EB7}" srcOrd="0" destOrd="0" parTransId="{3D5E4564-8540-4EAE-85C5-5AB7FC185909}" sibTransId="{5CDD29E5-253F-4352-A569-A1BD64B08AF2}"/>
    <dgm:cxn modelId="{134387D1-D47C-423E-8B41-2C109D4EC4E5}" type="presOf" srcId="{E77A6E6A-351F-46B7-B9AB-51DDCF9D6C51}" destId="{5DAA64C7-7B5C-4A3E-80AC-98FDDA71C7D3}" srcOrd="0" destOrd="1" presId="urn:microsoft.com/office/officeart/2008/layout/TitlePictureLineup"/>
    <dgm:cxn modelId="{B285446B-18FF-4D01-AC71-BBD244884845}" type="presOf" srcId="{529F1184-67F2-4EF8-8172-F51C0CF69EB7}" destId="{7E8989B5-5681-4D32-A578-B646E4419630}" srcOrd="0" destOrd="0" presId="urn:microsoft.com/office/officeart/2008/layout/TitlePictureLineup"/>
    <dgm:cxn modelId="{DEED39CF-CAD4-4578-A465-42CC961E2A48}" type="presOf" srcId="{A3FDEB77-F9A0-405F-BF54-74461F71430F}" destId="{28723667-F32D-458E-9A80-ACE7A86477DA}" srcOrd="0" destOrd="0" presId="urn:microsoft.com/office/officeart/2008/layout/TitlePictureLineup"/>
    <dgm:cxn modelId="{9FC09B10-9676-46B4-93E5-AE6F41B60D8F}" type="presParOf" srcId="{CA070543-24D0-4BE8-868E-CEEE8004DF17}" destId="{3B7660F8-302F-4A89-AADE-9441A68C1998}" srcOrd="0" destOrd="0" presId="urn:microsoft.com/office/officeart/2008/layout/TitlePictureLineup"/>
    <dgm:cxn modelId="{87C02F36-DCE2-4918-8217-10CE278EE57A}" type="presParOf" srcId="{3B7660F8-302F-4A89-AADE-9441A68C1998}" destId="{20051D2A-4E7D-4A56-951D-591CB45DFC5D}" srcOrd="0" destOrd="0" presId="urn:microsoft.com/office/officeart/2008/layout/TitlePictureLineup"/>
    <dgm:cxn modelId="{6AA37090-025A-4A71-8221-0D884770D888}" type="presParOf" srcId="{3B7660F8-302F-4A89-AADE-9441A68C1998}" destId="{651C1E61-7143-4251-A812-8A8A6C3383F1}" srcOrd="1" destOrd="0" presId="urn:microsoft.com/office/officeart/2008/layout/TitlePictureLineup"/>
    <dgm:cxn modelId="{BE8EEAEA-1211-47D4-8EB4-08D251B40508}" type="presParOf" srcId="{3B7660F8-302F-4A89-AADE-9441A68C1998}" destId="{7E8989B5-5681-4D32-A578-B646E4419630}" srcOrd="2" destOrd="0" presId="urn:microsoft.com/office/officeart/2008/layout/TitlePictureLineup"/>
    <dgm:cxn modelId="{209323BD-068A-4796-B717-BD01D588A793}" type="presParOf" srcId="{3B7660F8-302F-4A89-AADE-9441A68C1998}" destId="{989A07DA-35FC-474F-BEBA-46C36869E353}" srcOrd="3" destOrd="0" presId="urn:microsoft.com/office/officeart/2008/layout/TitlePictureLineup"/>
    <dgm:cxn modelId="{59935580-7906-4502-8DDB-C4E7F6B1F605}" type="presParOf" srcId="{CA070543-24D0-4BE8-868E-CEEE8004DF17}" destId="{802E55B4-6798-472D-BC75-E6A4F4F5D747}" srcOrd="1" destOrd="0" presId="urn:microsoft.com/office/officeart/2008/layout/TitlePictureLineup"/>
    <dgm:cxn modelId="{7D790A1B-7F10-4959-8439-6F01050996FC}" type="presParOf" srcId="{CA070543-24D0-4BE8-868E-CEEE8004DF17}" destId="{07462A1F-E4D4-4650-947D-74A68C224603}" srcOrd="2" destOrd="0" presId="urn:microsoft.com/office/officeart/2008/layout/TitlePictureLineup"/>
    <dgm:cxn modelId="{4D217001-C2F7-4799-B982-92B6015B5C08}" type="presParOf" srcId="{07462A1F-E4D4-4650-947D-74A68C224603}" destId="{586ECAEB-4737-46EB-8618-8F33777E264F}" srcOrd="0" destOrd="0" presId="urn:microsoft.com/office/officeart/2008/layout/TitlePictureLineup"/>
    <dgm:cxn modelId="{B5AEF32B-E662-4C8A-91E5-C825A6CEB3A1}" type="presParOf" srcId="{07462A1F-E4D4-4650-947D-74A68C224603}" destId="{536A8A57-096D-4B71-ADF9-3292F698EF7C}" srcOrd="1" destOrd="0" presId="urn:microsoft.com/office/officeart/2008/layout/TitlePictureLineup"/>
    <dgm:cxn modelId="{5B1B745F-4341-431D-9B59-FA38CF43CF7E}" type="presParOf" srcId="{07462A1F-E4D4-4650-947D-74A68C224603}" destId="{5DAA64C7-7B5C-4A3E-80AC-98FDDA71C7D3}" srcOrd="2" destOrd="0" presId="urn:microsoft.com/office/officeart/2008/layout/TitlePictureLineup"/>
    <dgm:cxn modelId="{1343461D-C71A-40D7-A8E8-93A5E6F516F2}" type="presParOf" srcId="{07462A1F-E4D4-4650-947D-74A68C224603}" destId="{178A470C-518D-4EB8-8B13-3CFCF6180554}" srcOrd="3" destOrd="0" presId="urn:microsoft.com/office/officeart/2008/layout/TitlePictureLineup"/>
    <dgm:cxn modelId="{FDEA54DF-0715-471F-BAEE-D18FE9C05B18}" type="presParOf" srcId="{CA070543-24D0-4BE8-868E-CEEE8004DF17}" destId="{112B3D71-187E-4FF7-ADA7-A13FA77CA8B9}" srcOrd="3" destOrd="0" presId="urn:microsoft.com/office/officeart/2008/layout/TitlePictureLineup"/>
    <dgm:cxn modelId="{7E89111C-F21D-4A14-8B95-5DF3072827C9}" type="presParOf" srcId="{CA070543-24D0-4BE8-868E-CEEE8004DF17}" destId="{94D3F0C1-8A20-49FA-B606-12620000EAFC}" srcOrd="4" destOrd="0" presId="urn:microsoft.com/office/officeart/2008/layout/TitlePictureLineup"/>
    <dgm:cxn modelId="{F20B7F7D-61CA-4886-8FD7-311255FA6073}" type="presParOf" srcId="{94D3F0C1-8A20-49FA-B606-12620000EAFC}" destId="{04D82601-BA75-4130-B4A2-57E8AB8606BD}" srcOrd="0" destOrd="0" presId="urn:microsoft.com/office/officeart/2008/layout/TitlePictureLineup"/>
    <dgm:cxn modelId="{530D8D93-09CF-4A92-88F3-7597672DEE48}" type="presParOf" srcId="{94D3F0C1-8A20-49FA-B606-12620000EAFC}" destId="{4732D522-0688-4E80-BB6B-256C0E81C665}" srcOrd="1" destOrd="0" presId="urn:microsoft.com/office/officeart/2008/layout/TitlePictureLineup"/>
    <dgm:cxn modelId="{70C28734-7813-487A-9669-842B76A38D79}" type="presParOf" srcId="{94D3F0C1-8A20-49FA-B606-12620000EAFC}" destId="{7072F5BA-8FD9-4DB8-965D-67D77759DDE3}" srcOrd="2" destOrd="0" presId="urn:microsoft.com/office/officeart/2008/layout/TitlePictureLineup"/>
    <dgm:cxn modelId="{3FA07D3B-95A3-4238-9DBE-DB76BD015EBA}" type="presParOf" srcId="{94D3F0C1-8A20-49FA-B606-12620000EAFC}" destId="{F64E4680-EB32-4583-82F9-0CB637301F63}" srcOrd="3" destOrd="0" presId="urn:microsoft.com/office/officeart/2008/layout/TitlePictureLineup"/>
    <dgm:cxn modelId="{DE02A3A9-5F66-4AE2-BB93-749998974FA1}" type="presParOf" srcId="{CA070543-24D0-4BE8-868E-CEEE8004DF17}" destId="{BB28DBA5-7F73-470E-8C50-25F430C85BF3}" srcOrd="5" destOrd="0" presId="urn:microsoft.com/office/officeart/2008/layout/TitlePictureLineup"/>
    <dgm:cxn modelId="{3F21F16A-7542-40D6-A5A5-0192C2B23E93}" type="presParOf" srcId="{CA070543-24D0-4BE8-868E-CEEE8004DF17}" destId="{BD8D2AFE-CFCC-45A4-AF52-409C5CBE335F}" srcOrd="6" destOrd="0" presId="urn:microsoft.com/office/officeart/2008/layout/TitlePictureLineup"/>
    <dgm:cxn modelId="{153836E0-D6EB-48C7-AEBC-6F1D9456F182}" type="presParOf" srcId="{BD8D2AFE-CFCC-45A4-AF52-409C5CBE335F}" destId="{4C383CDE-73A9-4B57-97E6-CFEF43B6B4AD}" srcOrd="0" destOrd="0" presId="urn:microsoft.com/office/officeart/2008/layout/TitlePictureLineup"/>
    <dgm:cxn modelId="{901F0399-4C93-4FD6-9ABF-91B9C1EAF858}" type="presParOf" srcId="{BD8D2AFE-CFCC-45A4-AF52-409C5CBE335F}" destId="{A978A87B-5A4D-457D-BD8C-B527A1BAABA1}" srcOrd="1" destOrd="0" presId="urn:microsoft.com/office/officeart/2008/layout/TitlePictureLineup"/>
    <dgm:cxn modelId="{667B8ACF-1346-449F-9D01-DE927DBE7EE9}" type="presParOf" srcId="{BD8D2AFE-CFCC-45A4-AF52-409C5CBE335F}" destId="{296517EB-551D-4FD7-B83E-B8EDB4856AB0}" srcOrd="2" destOrd="0" presId="urn:microsoft.com/office/officeart/2008/layout/TitlePictureLineup"/>
    <dgm:cxn modelId="{9067758B-196B-49D7-BAF0-643EABFA3BA1}" type="presParOf" srcId="{BD8D2AFE-CFCC-45A4-AF52-409C5CBE335F}" destId="{28723667-F32D-458E-9A80-ACE7A86477DA}"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E02F0C-A172-4C00-A92B-F2E12C39C689}"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US"/>
        </a:p>
      </dgm:t>
    </dgm:pt>
    <dgm:pt modelId="{584B2946-B250-421D-A42C-11BB0173AB1B}">
      <dgm:prSet phldrT="[Text]" custT="1"/>
      <dgm:spPr/>
      <dgm:t>
        <a:bodyPr/>
        <a:lstStyle/>
        <a:p>
          <a:r>
            <a:rPr lang="en-US" sz="3200" dirty="0" smtClean="0">
              <a:latin typeface="Franklin Gothic Demi Cond" panose="020B0706030402020204" pitchFamily="34" charset="0"/>
            </a:rPr>
            <a:t>Companies Act</a:t>
          </a:r>
        </a:p>
        <a:p>
          <a:r>
            <a:rPr lang="en-US" sz="3200" dirty="0" smtClean="0">
              <a:latin typeface="Franklin Gothic Demi Cond" panose="020B0706030402020204" pitchFamily="34" charset="0"/>
            </a:rPr>
            <a:t>2013</a:t>
          </a:r>
          <a:endParaRPr lang="en-US" sz="3200" dirty="0">
            <a:latin typeface="Franklin Gothic Demi Cond" panose="020B0706030402020204" pitchFamily="34" charset="0"/>
          </a:endParaRPr>
        </a:p>
      </dgm:t>
    </dgm:pt>
    <dgm:pt modelId="{20B5A301-EF0C-4475-B2A3-0F11CE121CE6}" type="parTrans" cxnId="{2C71F083-24C0-4787-8237-C523BCAEA5A3}">
      <dgm:prSet/>
      <dgm:spPr/>
      <dgm:t>
        <a:bodyPr/>
        <a:lstStyle/>
        <a:p>
          <a:endParaRPr lang="en-US"/>
        </a:p>
      </dgm:t>
    </dgm:pt>
    <dgm:pt modelId="{7E6CBD78-75CB-4020-895C-83E808003FF1}" type="sibTrans" cxnId="{2C71F083-24C0-4787-8237-C523BCAEA5A3}">
      <dgm:prSet/>
      <dgm:spPr/>
      <dgm:t>
        <a:bodyPr/>
        <a:lstStyle/>
        <a:p>
          <a:endParaRPr lang="en-US"/>
        </a:p>
      </dgm:t>
    </dgm:pt>
    <dgm:pt modelId="{D9794C90-2E36-42EB-A6AE-D5BF6E840865}">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Public Ltd.</a:t>
          </a:r>
        </a:p>
        <a:p>
          <a:r>
            <a:rPr lang="en-US" sz="3200" dirty="0" smtClean="0">
              <a:latin typeface="Franklin Gothic Demi Cond" panose="020B0706030402020204" pitchFamily="34" charset="0"/>
            </a:rPr>
            <a:t>7-unlimited</a:t>
          </a:r>
        </a:p>
      </dgm:t>
    </dgm:pt>
    <dgm:pt modelId="{0F0B889C-35FB-4558-84F9-6DCCAF1E0C9E}" type="parTrans" cxnId="{5DCCC93C-F64E-4B18-A6A4-A1E4240379A0}">
      <dgm:prSet/>
      <dgm:spPr/>
      <dgm:t>
        <a:bodyPr/>
        <a:lstStyle/>
        <a:p>
          <a:endParaRPr lang="en-US" dirty="0"/>
        </a:p>
      </dgm:t>
    </dgm:pt>
    <dgm:pt modelId="{26333C84-FFA6-4E2A-AD6B-D093C7CBD27A}" type="sibTrans" cxnId="{5DCCC93C-F64E-4B18-A6A4-A1E4240379A0}">
      <dgm:prSet/>
      <dgm:spPr/>
      <dgm:t>
        <a:bodyPr/>
        <a:lstStyle/>
        <a:p>
          <a:endParaRPr lang="en-US"/>
        </a:p>
      </dgm:t>
    </dgm:pt>
    <dgm:pt modelId="{C27EA05C-DA83-4129-B8C5-187A8EFEE9AA}">
      <dgm:prSet phldrT="[Text]" custT="1"/>
      <dgm:spPr/>
      <dgm:t>
        <a:bodyPr/>
        <a:lstStyle/>
        <a:p>
          <a:r>
            <a:rPr lang="en-US" sz="3200" dirty="0" smtClean="0">
              <a:latin typeface="Franklin Gothic Demi Cond" panose="020B0706030402020204" pitchFamily="34" charset="0"/>
            </a:rPr>
            <a:t>Listed</a:t>
          </a:r>
        </a:p>
        <a:p>
          <a:r>
            <a:rPr lang="en-US" sz="3200" dirty="0" smtClean="0">
              <a:latin typeface="Franklin Gothic Demi Cond" panose="020B0706030402020204" pitchFamily="34" charset="0"/>
            </a:rPr>
            <a:t>Vodafone India.</a:t>
          </a:r>
          <a:endParaRPr lang="en-US" sz="3200" dirty="0">
            <a:latin typeface="Franklin Gothic Demi Cond" panose="020B0706030402020204" pitchFamily="34" charset="0"/>
          </a:endParaRPr>
        </a:p>
      </dgm:t>
    </dgm:pt>
    <dgm:pt modelId="{5877E1A3-3DE5-4859-A2B4-1DE34E63D777}" type="parTrans" cxnId="{549708F0-663E-415C-96AF-E0D6A2BC6098}">
      <dgm:prSet/>
      <dgm:spPr/>
      <dgm:t>
        <a:bodyPr/>
        <a:lstStyle/>
        <a:p>
          <a:endParaRPr lang="en-US" dirty="0"/>
        </a:p>
      </dgm:t>
    </dgm:pt>
    <dgm:pt modelId="{1A406E4F-8999-46A6-B41E-EA904A9E0CE1}" type="sibTrans" cxnId="{549708F0-663E-415C-96AF-E0D6A2BC6098}">
      <dgm:prSet/>
      <dgm:spPr/>
      <dgm:t>
        <a:bodyPr/>
        <a:lstStyle/>
        <a:p>
          <a:endParaRPr lang="en-US"/>
        </a:p>
      </dgm:t>
    </dgm:pt>
    <dgm:pt modelId="{C003032F-E190-416E-9788-A99F49E6AAD8}">
      <dgm:prSet phldrT="[Text]" custT="1"/>
      <dgm:spPr/>
      <dgm:t>
        <a:bodyPr/>
        <a:lstStyle/>
        <a:p>
          <a:r>
            <a:rPr lang="en-US" sz="3200" dirty="0" smtClean="0">
              <a:latin typeface="Franklin Gothic Demi Cond" panose="020B0706030402020204" pitchFamily="34" charset="0"/>
            </a:rPr>
            <a:t>Unlisted</a:t>
          </a:r>
        </a:p>
        <a:p>
          <a:r>
            <a:rPr lang="en-US" sz="3200" dirty="0" smtClean="0">
              <a:latin typeface="Franklin Gothic Demi Cond" panose="020B0706030402020204" pitchFamily="34" charset="0"/>
            </a:rPr>
            <a:t>Nokia India</a:t>
          </a:r>
          <a:endParaRPr lang="en-US" sz="3200" dirty="0">
            <a:latin typeface="Franklin Gothic Demi Cond" panose="020B0706030402020204" pitchFamily="34" charset="0"/>
          </a:endParaRPr>
        </a:p>
      </dgm:t>
    </dgm:pt>
    <dgm:pt modelId="{0812B25B-A596-4333-8201-332B0FFAE871}" type="parTrans" cxnId="{4F243FC6-6484-44EC-9C39-5BBDF378756B}">
      <dgm:prSet/>
      <dgm:spPr/>
      <dgm:t>
        <a:bodyPr/>
        <a:lstStyle/>
        <a:p>
          <a:endParaRPr lang="en-US" dirty="0"/>
        </a:p>
      </dgm:t>
    </dgm:pt>
    <dgm:pt modelId="{8E618FDC-6847-414C-8D27-ABD8F3AA4118}" type="sibTrans" cxnId="{4F243FC6-6484-44EC-9C39-5BBDF378756B}">
      <dgm:prSet/>
      <dgm:spPr/>
      <dgm:t>
        <a:bodyPr/>
        <a:lstStyle/>
        <a:p>
          <a:endParaRPr lang="en-US"/>
        </a:p>
      </dgm:t>
    </dgm:pt>
    <dgm:pt modelId="{E78A4727-C960-4EA1-9EE0-2C6C8B457F70}">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One person</a:t>
          </a:r>
        </a:p>
      </dgm:t>
    </dgm:pt>
    <dgm:pt modelId="{262C9FD8-9290-4B29-9712-680183FBE8DB}" type="parTrans" cxnId="{ED3DE36E-9453-421A-BC52-FA3AACC48ECF}">
      <dgm:prSet/>
      <dgm:spPr/>
      <dgm:t>
        <a:bodyPr/>
        <a:lstStyle/>
        <a:p>
          <a:endParaRPr lang="en-US" dirty="0"/>
        </a:p>
      </dgm:t>
    </dgm:pt>
    <dgm:pt modelId="{6FCEA984-609F-4F8C-82F3-602CB07929D5}" type="sibTrans" cxnId="{ED3DE36E-9453-421A-BC52-FA3AACC48ECF}">
      <dgm:prSet/>
      <dgm:spPr/>
      <dgm:t>
        <a:bodyPr/>
        <a:lstStyle/>
        <a:p>
          <a:endParaRPr lang="en-US"/>
        </a:p>
      </dgm:t>
    </dgm:pt>
    <dgm:pt modelId="{42F7916C-2752-45DB-A5BB-811000343F0A}">
      <dgm:prSet phldrT="[Text]" custT="1"/>
      <dgm:spPr>
        <a:solidFill>
          <a:schemeClr val="accent6">
            <a:lumMod val="50000"/>
          </a:schemeClr>
        </a:solidFill>
      </dgm:spPr>
      <dgm:t>
        <a:bodyPr/>
        <a:lstStyle/>
        <a:p>
          <a:r>
            <a:rPr lang="en-US" sz="3200" dirty="0" smtClean="0">
              <a:latin typeface="Franklin Gothic Demi Cond" panose="020B0706030402020204" pitchFamily="34" charset="0"/>
            </a:rPr>
            <a:t>Private ltd.</a:t>
          </a:r>
        </a:p>
        <a:p>
          <a:r>
            <a:rPr lang="en-US" sz="3200" dirty="0" smtClean="0">
              <a:latin typeface="Franklin Gothic Demi Cond" panose="020B0706030402020204" pitchFamily="34" charset="0"/>
            </a:rPr>
            <a:t>2-200</a:t>
          </a:r>
        </a:p>
      </dgm:t>
    </dgm:pt>
    <dgm:pt modelId="{90DD1717-FE2A-4895-9DAE-5C61953B77ED}" type="parTrans" cxnId="{5693CE0C-25F2-49BC-AE90-7FD2E17E477E}">
      <dgm:prSet/>
      <dgm:spPr/>
      <dgm:t>
        <a:bodyPr/>
        <a:lstStyle/>
        <a:p>
          <a:endParaRPr lang="en-US" dirty="0"/>
        </a:p>
      </dgm:t>
    </dgm:pt>
    <dgm:pt modelId="{04614399-B204-49B3-B9D6-7F5F7E157B00}" type="sibTrans" cxnId="{5693CE0C-25F2-49BC-AE90-7FD2E17E477E}">
      <dgm:prSet/>
      <dgm:spPr/>
      <dgm:t>
        <a:bodyPr/>
        <a:lstStyle/>
        <a:p>
          <a:endParaRPr lang="en-US"/>
        </a:p>
      </dgm:t>
    </dgm:pt>
    <dgm:pt modelId="{47806E79-D06C-4555-A6E5-01FEEFFA2B4D}" type="pres">
      <dgm:prSet presAssocID="{CFE02F0C-A172-4C00-A92B-F2E12C39C689}" presName="diagram" presStyleCnt="0">
        <dgm:presLayoutVars>
          <dgm:chPref val="1"/>
          <dgm:dir/>
          <dgm:animOne val="branch"/>
          <dgm:animLvl val="lvl"/>
          <dgm:resizeHandles val="exact"/>
        </dgm:presLayoutVars>
      </dgm:prSet>
      <dgm:spPr/>
      <dgm:t>
        <a:bodyPr/>
        <a:lstStyle/>
        <a:p>
          <a:endParaRPr lang="en-US"/>
        </a:p>
      </dgm:t>
    </dgm:pt>
    <dgm:pt modelId="{1D01D60B-CF90-4174-A214-46A95A9A77C0}" type="pres">
      <dgm:prSet presAssocID="{584B2946-B250-421D-A42C-11BB0173AB1B}" presName="root1" presStyleCnt="0"/>
      <dgm:spPr/>
    </dgm:pt>
    <dgm:pt modelId="{E43F90CD-35D7-48EF-BA57-1925CA30953B}" type="pres">
      <dgm:prSet presAssocID="{584B2946-B250-421D-A42C-11BB0173AB1B}" presName="LevelOneTextNode" presStyleLbl="node0" presStyleIdx="0" presStyleCnt="1">
        <dgm:presLayoutVars>
          <dgm:chPref val="3"/>
        </dgm:presLayoutVars>
      </dgm:prSet>
      <dgm:spPr/>
      <dgm:t>
        <a:bodyPr/>
        <a:lstStyle/>
        <a:p>
          <a:endParaRPr lang="en-US"/>
        </a:p>
      </dgm:t>
    </dgm:pt>
    <dgm:pt modelId="{86319AAB-4A44-49C9-A97D-80C521B04660}" type="pres">
      <dgm:prSet presAssocID="{584B2946-B250-421D-A42C-11BB0173AB1B}" presName="level2hierChild" presStyleCnt="0"/>
      <dgm:spPr/>
    </dgm:pt>
    <dgm:pt modelId="{475A630D-80C5-4C9D-B903-EF34BFD26B20}" type="pres">
      <dgm:prSet presAssocID="{262C9FD8-9290-4B29-9712-680183FBE8DB}" presName="conn2-1" presStyleLbl="parChTrans1D2" presStyleIdx="0" presStyleCnt="3"/>
      <dgm:spPr/>
      <dgm:t>
        <a:bodyPr/>
        <a:lstStyle/>
        <a:p>
          <a:endParaRPr lang="en-US"/>
        </a:p>
      </dgm:t>
    </dgm:pt>
    <dgm:pt modelId="{C75D4C7E-BF72-4624-B685-E5791934E324}" type="pres">
      <dgm:prSet presAssocID="{262C9FD8-9290-4B29-9712-680183FBE8DB}" presName="connTx" presStyleLbl="parChTrans1D2" presStyleIdx="0" presStyleCnt="3"/>
      <dgm:spPr/>
      <dgm:t>
        <a:bodyPr/>
        <a:lstStyle/>
        <a:p>
          <a:endParaRPr lang="en-US"/>
        </a:p>
      </dgm:t>
    </dgm:pt>
    <dgm:pt modelId="{473FC039-F5B8-4BD2-A662-788C3B5FBF4B}" type="pres">
      <dgm:prSet presAssocID="{E78A4727-C960-4EA1-9EE0-2C6C8B457F70}" presName="root2" presStyleCnt="0"/>
      <dgm:spPr/>
    </dgm:pt>
    <dgm:pt modelId="{6B03C8EA-35CA-4108-9BC6-8E052F57BCD8}" type="pres">
      <dgm:prSet presAssocID="{E78A4727-C960-4EA1-9EE0-2C6C8B457F70}" presName="LevelTwoTextNode" presStyleLbl="node2" presStyleIdx="0" presStyleCnt="3">
        <dgm:presLayoutVars>
          <dgm:chPref val="3"/>
        </dgm:presLayoutVars>
      </dgm:prSet>
      <dgm:spPr/>
      <dgm:t>
        <a:bodyPr/>
        <a:lstStyle/>
        <a:p>
          <a:endParaRPr lang="en-US"/>
        </a:p>
      </dgm:t>
    </dgm:pt>
    <dgm:pt modelId="{834A3A92-A6D2-43A1-88F5-48F5D7C54495}" type="pres">
      <dgm:prSet presAssocID="{E78A4727-C960-4EA1-9EE0-2C6C8B457F70}" presName="level3hierChild" presStyleCnt="0"/>
      <dgm:spPr/>
    </dgm:pt>
    <dgm:pt modelId="{40407210-D41E-413A-87AC-41E8BA17EA7C}" type="pres">
      <dgm:prSet presAssocID="{90DD1717-FE2A-4895-9DAE-5C61953B77ED}" presName="conn2-1" presStyleLbl="parChTrans1D2" presStyleIdx="1" presStyleCnt="3"/>
      <dgm:spPr/>
      <dgm:t>
        <a:bodyPr/>
        <a:lstStyle/>
        <a:p>
          <a:endParaRPr lang="en-US"/>
        </a:p>
      </dgm:t>
    </dgm:pt>
    <dgm:pt modelId="{E3B59CAC-D774-4408-945A-655E887A1328}" type="pres">
      <dgm:prSet presAssocID="{90DD1717-FE2A-4895-9DAE-5C61953B77ED}" presName="connTx" presStyleLbl="parChTrans1D2" presStyleIdx="1" presStyleCnt="3"/>
      <dgm:spPr/>
      <dgm:t>
        <a:bodyPr/>
        <a:lstStyle/>
        <a:p>
          <a:endParaRPr lang="en-US"/>
        </a:p>
      </dgm:t>
    </dgm:pt>
    <dgm:pt modelId="{A310DE59-3A2C-4835-9FBF-2B8EA8598800}" type="pres">
      <dgm:prSet presAssocID="{42F7916C-2752-45DB-A5BB-811000343F0A}" presName="root2" presStyleCnt="0"/>
      <dgm:spPr/>
    </dgm:pt>
    <dgm:pt modelId="{5DD26A96-94CB-4E55-BB11-9805655287FB}" type="pres">
      <dgm:prSet presAssocID="{42F7916C-2752-45DB-A5BB-811000343F0A}" presName="LevelTwoTextNode" presStyleLbl="node2" presStyleIdx="1" presStyleCnt="3">
        <dgm:presLayoutVars>
          <dgm:chPref val="3"/>
        </dgm:presLayoutVars>
      </dgm:prSet>
      <dgm:spPr/>
      <dgm:t>
        <a:bodyPr/>
        <a:lstStyle/>
        <a:p>
          <a:endParaRPr lang="en-US"/>
        </a:p>
      </dgm:t>
    </dgm:pt>
    <dgm:pt modelId="{64F98E9E-2165-4226-95AF-2D7A46D0A601}" type="pres">
      <dgm:prSet presAssocID="{42F7916C-2752-45DB-A5BB-811000343F0A}" presName="level3hierChild" presStyleCnt="0"/>
      <dgm:spPr/>
    </dgm:pt>
    <dgm:pt modelId="{05E85E7D-5B3A-4409-8A3C-5621C7DDDA0A}" type="pres">
      <dgm:prSet presAssocID="{0F0B889C-35FB-4558-84F9-6DCCAF1E0C9E}" presName="conn2-1" presStyleLbl="parChTrans1D2" presStyleIdx="2" presStyleCnt="3"/>
      <dgm:spPr/>
      <dgm:t>
        <a:bodyPr/>
        <a:lstStyle/>
        <a:p>
          <a:endParaRPr lang="en-US"/>
        </a:p>
      </dgm:t>
    </dgm:pt>
    <dgm:pt modelId="{A0E48627-3659-4C27-B401-60A3A76ED9E7}" type="pres">
      <dgm:prSet presAssocID="{0F0B889C-35FB-4558-84F9-6DCCAF1E0C9E}" presName="connTx" presStyleLbl="parChTrans1D2" presStyleIdx="2" presStyleCnt="3"/>
      <dgm:spPr/>
      <dgm:t>
        <a:bodyPr/>
        <a:lstStyle/>
        <a:p>
          <a:endParaRPr lang="en-US"/>
        </a:p>
      </dgm:t>
    </dgm:pt>
    <dgm:pt modelId="{60637783-5862-45E9-A559-563C4CCE34EB}" type="pres">
      <dgm:prSet presAssocID="{D9794C90-2E36-42EB-A6AE-D5BF6E840865}" presName="root2" presStyleCnt="0"/>
      <dgm:spPr/>
    </dgm:pt>
    <dgm:pt modelId="{72344CEC-1915-4E82-91EB-E2C3A4276BCF}" type="pres">
      <dgm:prSet presAssocID="{D9794C90-2E36-42EB-A6AE-D5BF6E840865}" presName="LevelTwoTextNode" presStyleLbl="node2" presStyleIdx="2" presStyleCnt="3">
        <dgm:presLayoutVars>
          <dgm:chPref val="3"/>
        </dgm:presLayoutVars>
      </dgm:prSet>
      <dgm:spPr/>
      <dgm:t>
        <a:bodyPr/>
        <a:lstStyle/>
        <a:p>
          <a:endParaRPr lang="en-US"/>
        </a:p>
      </dgm:t>
    </dgm:pt>
    <dgm:pt modelId="{2F274EB3-FAC5-4F9C-B893-71258C18FC0B}" type="pres">
      <dgm:prSet presAssocID="{D9794C90-2E36-42EB-A6AE-D5BF6E840865}" presName="level3hierChild" presStyleCnt="0"/>
      <dgm:spPr/>
    </dgm:pt>
    <dgm:pt modelId="{8CFA3C00-2031-4EE2-A6A8-7ADB71CFE845}" type="pres">
      <dgm:prSet presAssocID="{5877E1A3-3DE5-4859-A2B4-1DE34E63D777}" presName="conn2-1" presStyleLbl="parChTrans1D3" presStyleIdx="0" presStyleCnt="2"/>
      <dgm:spPr/>
      <dgm:t>
        <a:bodyPr/>
        <a:lstStyle/>
        <a:p>
          <a:endParaRPr lang="en-US"/>
        </a:p>
      </dgm:t>
    </dgm:pt>
    <dgm:pt modelId="{605342A9-1973-43AC-ADD7-5E8483F6446F}" type="pres">
      <dgm:prSet presAssocID="{5877E1A3-3DE5-4859-A2B4-1DE34E63D777}" presName="connTx" presStyleLbl="parChTrans1D3" presStyleIdx="0" presStyleCnt="2"/>
      <dgm:spPr/>
      <dgm:t>
        <a:bodyPr/>
        <a:lstStyle/>
        <a:p>
          <a:endParaRPr lang="en-US"/>
        </a:p>
      </dgm:t>
    </dgm:pt>
    <dgm:pt modelId="{278EACFB-31EC-40C0-9266-4329C766A324}" type="pres">
      <dgm:prSet presAssocID="{C27EA05C-DA83-4129-B8C5-187A8EFEE9AA}" presName="root2" presStyleCnt="0"/>
      <dgm:spPr/>
    </dgm:pt>
    <dgm:pt modelId="{A077156A-2B74-43C2-9022-E005107E1C49}" type="pres">
      <dgm:prSet presAssocID="{C27EA05C-DA83-4129-B8C5-187A8EFEE9AA}" presName="LevelTwoTextNode" presStyleLbl="node3" presStyleIdx="0" presStyleCnt="2">
        <dgm:presLayoutVars>
          <dgm:chPref val="3"/>
        </dgm:presLayoutVars>
      </dgm:prSet>
      <dgm:spPr/>
      <dgm:t>
        <a:bodyPr/>
        <a:lstStyle/>
        <a:p>
          <a:endParaRPr lang="en-US"/>
        </a:p>
      </dgm:t>
    </dgm:pt>
    <dgm:pt modelId="{C55C0764-28DA-43DF-AD7E-9CBA57893C2E}" type="pres">
      <dgm:prSet presAssocID="{C27EA05C-DA83-4129-B8C5-187A8EFEE9AA}" presName="level3hierChild" presStyleCnt="0"/>
      <dgm:spPr/>
    </dgm:pt>
    <dgm:pt modelId="{58C52B99-1DC4-467F-BBAC-D64720239E8C}" type="pres">
      <dgm:prSet presAssocID="{0812B25B-A596-4333-8201-332B0FFAE871}" presName="conn2-1" presStyleLbl="parChTrans1D3" presStyleIdx="1" presStyleCnt="2"/>
      <dgm:spPr/>
      <dgm:t>
        <a:bodyPr/>
        <a:lstStyle/>
        <a:p>
          <a:endParaRPr lang="en-US"/>
        </a:p>
      </dgm:t>
    </dgm:pt>
    <dgm:pt modelId="{12DD9C9B-AB9A-4EAE-9B41-B312B9A9D559}" type="pres">
      <dgm:prSet presAssocID="{0812B25B-A596-4333-8201-332B0FFAE871}" presName="connTx" presStyleLbl="parChTrans1D3" presStyleIdx="1" presStyleCnt="2"/>
      <dgm:spPr/>
      <dgm:t>
        <a:bodyPr/>
        <a:lstStyle/>
        <a:p>
          <a:endParaRPr lang="en-US"/>
        </a:p>
      </dgm:t>
    </dgm:pt>
    <dgm:pt modelId="{449EBC47-7AE4-4E7F-B376-4DAC9449DA99}" type="pres">
      <dgm:prSet presAssocID="{C003032F-E190-416E-9788-A99F49E6AAD8}" presName="root2" presStyleCnt="0"/>
      <dgm:spPr/>
    </dgm:pt>
    <dgm:pt modelId="{85546651-7D07-4D38-83F2-5858F1A055F7}" type="pres">
      <dgm:prSet presAssocID="{C003032F-E190-416E-9788-A99F49E6AAD8}" presName="LevelTwoTextNode" presStyleLbl="node3" presStyleIdx="1" presStyleCnt="2">
        <dgm:presLayoutVars>
          <dgm:chPref val="3"/>
        </dgm:presLayoutVars>
      </dgm:prSet>
      <dgm:spPr/>
      <dgm:t>
        <a:bodyPr/>
        <a:lstStyle/>
        <a:p>
          <a:endParaRPr lang="en-US"/>
        </a:p>
      </dgm:t>
    </dgm:pt>
    <dgm:pt modelId="{F52E26A6-8205-4DAA-BE61-9F2662E6944A}" type="pres">
      <dgm:prSet presAssocID="{C003032F-E190-416E-9788-A99F49E6AAD8}" presName="level3hierChild" presStyleCnt="0"/>
      <dgm:spPr/>
    </dgm:pt>
  </dgm:ptLst>
  <dgm:cxnLst>
    <dgm:cxn modelId="{A056509D-C338-4327-89F3-2E7507A58363}" type="presOf" srcId="{CFE02F0C-A172-4C00-A92B-F2E12C39C689}" destId="{47806E79-D06C-4555-A6E5-01FEEFFA2B4D}" srcOrd="0" destOrd="0" presId="urn:microsoft.com/office/officeart/2005/8/layout/hierarchy2"/>
    <dgm:cxn modelId="{8E6E58D9-2446-4CD5-9D69-92CACA0E5EB3}" type="presOf" srcId="{0F0B889C-35FB-4558-84F9-6DCCAF1E0C9E}" destId="{A0E48627-3659-4C27-B401-60A3A76ED9E7}" srcOrd="1" destOrd="0" presId="urn:microsoft.com/office/officeart/2005/8/layout/hierarchy2"/>
    <dgm:cxn modelId="{4F243FC6-6484-44EC-9C39-5BBDF378756B}" srcId="{D9794C90-2E36-42EB-A6AE-D5BF6E840865}" destId="{C003032F-E190-416E-9788-A99F49E6AAD8}" srcOrd="1" destOrd="0" parTransId="{0812B25B-A596-4333-8201-332B0FFAE871}" sibTransId="{8E618FDC-6847-414C-8D27-ABD8F3AA4118}"/>
    <dgm:cxn modelId="{9F2A4D37-C3C9-4C01-9200-7CEA3D1FCFBD}" type="presOf" srcId="{C003032F-E190-416E-9788-A99F49E6AAD8}" destId="{85546651-7D07-4D38-83F2-5858F1A055F7}" srcOrd="0" destOrd="0" presId="urn:microsoft.com/office/officeart/2005/8/layout/hierarchy2"/>
    <dgm:cxn modelId="{36969CE0-4BC1-47CD-B908-CFFE37F00A96}" type="presOf" srcId="{90DD1717-FE2A-4895-9DAE-5C61953B77ED}" destId="{40407210-D41E-413A-87AC-41E8BA17EA7C}" srcOrd="0" destOrd="0" presId="urn:microsoft.com/office/officeart/2005/8/layout/hierarchy2"/>
    <dgm:cxn modelId="{5DCCC93C-F64E-4B18-A6A4-A1E4240379A0}" srcId="{584B2946-B250-421D-A42C-11BB0173AB1B}" destId="{D9794C90-2E36-42EB-A6AE-D5BF6E840865}" srcOrd="2" destOrd="0" parTransId="{0F0B889C-35FB-4558-84F9-6DCCAF1E0C9E}" sibTransId="{26333C84-FFA6-4E2A-AD6B-D093C7CBD27A}"/>
    <dgm:cxn modelId="{3C65ED19-8241-4FAE-91B4-29F447F119BF}" type="presOf" srcId="{C27EA05C-DA83-4129-B8C5-187A8EFEE9AA}" destId="{A077156A-2B74-43C2-9022-E005107E1C49}" srcOrd="0" destOrd="0" presId="urn:microsoft.com/office/officeart/2005/8/layout/hierarchy2"/>
    <dgm:cxn modelId="{ED3DE36E-9453-421A-BC52-FA3AACC48ECF}" srcId="{584B2946-B250-421D-A42C-11BB0173AB1B}" destId="{E78A4727-C960-4EA1-9EE0-2C6C8B457F70}" srcOrd="0" destOrd="0" parTransId="{262C9FD8-9290-4B29-9712-680183FBE8DB}" sibTransId="{6FCEA984-609F-4F8C-82F3-602CB07929D5}"/>
    <dgm:cxn modelId="{549708F0-663E-415C-96AF-E0D6A2BC6098}" srcId="{D9794C90-2E36-42EB-A6AE-D5BF6E840865}" destId="{C27EA05C-DA83-4129-B8C5-187A8EFEE9AA}" srcOrd="0" destOrd="0" parTransId="{5877E1A3-3DE5-4859-A2B4-1DE34E63D777}" sibTransId="{1A406E4F-8999-46A6-B41E-EA904A9E0CE1}"/>
    <dgm:cxn modelId="{55B6AA10-8538-4F24-9F02-DD798F16A017}" type="presOf" srcId="{0812B25B-A596-4333-8201-332B0FFAE871}" destId="{12DD9C9B-AB9A-4EAE-9B41-B312B9A9D559}" srcOrd="1" destOrd="0" presId="urn:microsoft.com/office/officeart/2005/8/layout/hierarchy2"/>
    <dgm:cxn modelId="{29AB27D8-CD01-48D2-9BF4-BCF4F21C6C19}" type="presOf" srcId="{D9794C90-2E36-42EB-A6AE-D5BF6E840865}" destId="{72344CEC-1915-4E82-91EB-E2C3A4276BCF}" srcOrd="0" destOrd="0" presId="urn:microsoft.com/office/officeart/2005/8/layout/hierarchy2"/>
    <dgm:cxn modelId="{5693CE0C-25F2-49BC-AE90-7FD2E17E477E}" srcId="{584B2946-B250-421D-A42C-11BB0173AB1B}" destId="{42F7916C-2752-45DB-A5BB-811000343F0A}" srcOrd="1" destOrd="0" parTransId="{90DD1717-FE2A-4895-9DAE-5C61953B77ED}" sibTransId="{04614399-B204-49B3-B9D6-7F5F7E157B00}"/>
    <dgm:cxn modelId="{F555998E-1F9F-47A4-84D9-0F03A1420ED0}" type="presOf" srcId="{584B2946-B250-421D-A42C-11BB0173AB1B}" destId="{E43F90CD-35D7-48EF-BA57-1925CA30953B}" srcOrd="0" destOrd="0" presId="urn:microsoft.com/office/officeart/2005/8/layout/hierarchy2"/>
    <dgm:cxn modelId="{A9101239-9880-4493-9AD8-149430283717}" type="presOf" srcId="{5877E1A3-3DE5-4859-A2B4-1DE34E63D777}" destId="{8CFA3C00-2031-4EE2-A6A8-7ADB71CFE845}" srcOrd="0" destOrd="0" presId="urn:microsoft.com/office/officeart/2005/8/layout/hierarchy2"/>
    <dgm:cxn modelId="{0BE78C8D-F21A-4EE6-8DD9-E4E53DEB7894}" type="presOf" srcId="{42F7916C-2752-45DB-A5BB-811000343F0A}" destId="{5DD26A96-94CB-4E55-BB11-9805655287FB}" srcOrd="0" destOrd="0" presId="urn:microsoft.com/office/officeart/2005/8/layout/hierarchy2"/>
    <dgm:cxn modelId="{AE11D386-963A-44F6-A45C-19AAA731787B}" type="presOf" srcId="{262C9FD8-9290-4B29-9712-680183FBE8DB}" destId="{C75D4C7E-BF72-4624-B685-E5791934E324}" srcOrd="1" destOrd="0" presId="urn:microsoft.com/office/officeart/2005/8/layout/hierarchy2"/>
    <dgm:cxn modelId="{5FD3B069-3FEF-44E5-946C-2266A89D9468}" type="presOf" srcId="{5877E1A3-3DE5-4859-A2B4-1DE34E63D777}" destId="{605342A9-1973-43AC-ADD7-5E8483F6446F}" srcOrd="1" destOrd="0" presId="urn:microsoft.com/office/officeart/2005/8/layout/hierarchy2"/>
    <dgm:cxn modelId="{D832E2ED-38F4-4EA1-9071-5ED36937C138}" type="presOf" srcId="{E78A4727-C960-4EA1-9EE0-2C6C8B457F70}" destId="{6B03C8EA-35CA-4108-9BC6-8E052F57BCD8}" srcOrd="0" destOrd="0" presId="urn:microsoft.com/office/officeart/2005/8/layout/hierarchy2"/>
    <dgm:cxn modelId="{4C6B6F4B-9DA6-47E8-8373-65B02ED5FD99}" type="presOf" srcId="{0812B25B-A596-4333-8201-332B0FFAE871}" destId="{58C52B99-1DC4-467F-BBAC-D64720239E8C}" srcOrd="0" destOrd="0" presId="urn:microsoft.com/office/officeart/2005/8/layout/hierarchy2"/>
    <dgm:cxn modelId="{FACC5761-5483-4AD3-8101-FFDDD5B2BCEE}" type="presOf" srcId="{90DD1717-FE2A-4895-9DAE-5C61953B77ED}" destId="{E3B59CAC-D774-4408-945A-655E887A1328}" srcOrd="1" destOrd="0" presId="urn:microsoft.com/office/officeart/2005/8/layout/hierarchy2"/>
    <dgm:cxn modelId="{2C71F083-24C0-4787-8237-C523BCAEA5A3}" srcId="{CFE02F0C-A172-4C00-A92B-F2E12C39C689}" destId="{584B2946-B250-421D-A42C-11BB0173AB1B}" srcOrd="0" destOrd="0" parTransId="{20B5A301-EF0C-4475-B2A3-0F11CE121CE6}" sibTransId="{7E6CBD78-75CB-4020-895C-83E808003FF1}"/>
    <dgm:cxn modelId="{74357E2B-DCC3-4B9B-B643-636C024CB052}" type="presOf" srcId="{0F0B889C-35FB-4558-84F9-6DCCAF1E0C9E}" destId="{05E85E7D-5B3A-4409-8A3C-5621C7DDDA0A}" srcOrd="0" destOrd="0" presId="urn:microsoft.com/office/officeart/2005/8/layout/hierarchy2"/>
    <dgm:cxn modelId="{38F12221-A2FB-4810-BE9A-855D47EA1258}" type="presOf" srcId="{262C9FD8-9290-4B29-9712-680183FBE8DB}" destId="{475A630D-80C5-4C9D-B903-EF34BFD26B20}" srcOrd="0" destOrd="0" presId="urn:microsoft.com/office/officeart/2005/8/layout/hierarchy2"/>
    <dgm:cxn modelId="{3407CB26-2A6D-49BA-94BB-13A70A156AB8}" type="presParOf" srcId="{47806E79-D06C-4555-A6E5-01FEEFFA2B4D}" destId="{1D01D60B-CF90-4174-A214-46A95A9A77C0}" srcOrd="0" destOrd="0" presId="urn:microsoft.com/office/officeart/2005/8/layout/hierarchy2"/>
    <dgm:cxn modelId="{7C442F47-E9F4-4EC2-A3A1-3D984F0F8383}" type="presParOf" srcId="{1D01D60B-CF90-4174-A214-46A95A9A77C0}" destId="{E43F90CD-35D7-48EF-BA57-1925CA30953B}" srcOrd="0" destOrd="0" presId="urn:microsoft.com/office/officeart/2005/8/layout/hierarchy2"/>
    <dgm:cxn modelId="{CC50736B-5DDE-4452-A0ED-AB9225BA01CE}" type="presParOf" srcId="{1D01D60B-CF90-4174-A214-46A95A9A77C0}" destId="{86319AAB-4A44-49C9-A97D-80C521B04660}" srcOrd="1" destOrd="0" presId="urn:microsoft.com/office/officeart/2005/8/layout/hierarchy2"/>
    <dgm:cxn modelId="{34638C5E-595D-4BB7-A7BF-52158612CB40}" type="presParOf" srcId="{86319AAB-4A44-49C9-A97D-80C521B04660}" destId="{475A630D-80C5-4C9D-B903-EF34BFD26B20}" srcOrd="0" destOrd="0" presId="urn:microsoft.com/office/officeart/2005/8/layout/hierarchy2"/>
    <dgm:cxn modelId="{7C62F963-B8D4-4AB5-BB01-007BDB701CB2}" type="presParOf" srcId="{475A630D-80C5-4C9D-B903-EF34BFD26B20}" destId="{C75D4C7E-BF72-4624-B685-E5791934E324}" srcOrd="0" destOrd="0" presId="urn:microsoft.com/office/officeart/2005/8/layout/hierarchy2"/>
    <dgm:cxn modelId="{A0EFF58E-CD7A-491A-8C5E-13C025666899}" type="presParOf" srcId="{86319AAB-4A44-49C9-A97D-80C521B04660}" destId="{473FC039-F5B8-4BD2-A662-788C3B5FBF4B}" srcOrd="1" destOrd="0" presId="urn:microsoft.com/office/officeart/2005/8/layout/hierarchy2"/>
    <dgm:cxn modelId="{B25B6395-AD59-4B27-9FAB-9BFB790B4456}" type="presParOf" srcId="{473FC039-F5B8-4BD2-A662-788C3B5FBF4B}" destId="{6B03C8EA-35CA-4108-9BC6-8E052F57BCD8}" srcOrd="0" destOrd="0" presId="urn:microsoft.com/office/officeart/2005/8/layout/hierarchy2"/>
    <dgm:cxn modelId="{E5700F6D-9D4C-499C-923A-392EF9A4AA5D}" type="presParOf" srcId="{473FC039-F5B8-4BD2-A662-788C3B5FBF4B}" destId="{834A3A92-A6D2-43A1-88F5-48F5D7C54495}" srcOrd="1" destOrd="0" presId="urn:microsoft.com/office/officeart/2005/8/layout/hierarchy2"/>
    <dgm:cxn modelId="{3A383439-E8AD-442E-8A71-8289B187B0B6}" type="presParOf" srcId="{86319AAB-4A44-49C9-A97D-80C521B04660}" destId="{40407210-D41E-413A-87AC-41E8BA17EA7C}" srcOrd="2" destOrd="0" presId="urn:microsoft.com/office/officeart/2005/8/layout/hierarchy2"/>
    <dgm:cxn modelId="{775A69DA-F434-45D0-824F-8A2756C41915}" type="presParOf" srcId="{40407210-D41E-413A-87AC-41E8BA17EA7C}" destId="{E3B59CAC-D774-4408-945A-655E887A1328}" srcOrd="0" destOrd="0" presId="urn:microsoft.com/office/officeart/2005/8/layout/hierarchy2"/>
    <dgm:cxn modelId="{B3AE9D46-F92B-4A98-8A8D-C4A27F886C5E}" type="presParOf" srcId="{86319AAB-4A44-49C9-A97D-80C521B04660}" destId="{A310DE59-3A2C-4835-9FBF-2B8EA8598800}" srcOrd="3" destOrd="0" presId="urn:microsoft.com/office/officeart/2005/8/layout/hierarchy2"/>
    <dgm:cxn modelId="{8C28CD67-0EA1-4CC6-8526-7A4A3AD63C49}" type="presParOf" srcId="{A310DE59-3A2C-4835-9FBF-2B8EA8598800}" destId="{5DD26A96-94CB-4E55-BB11-9805655287FB}" srcOrd="0" destOrd="0" presId="urn:microsoft.com/office/officeart/2005/8/layout/hierarchy2"/>
    <dgm:cxn modelId="{53D7ADC5-B318-42B0-B75C-93F354989220}" type="presParOf" srcId="{A310DE59-3A2C-4835-9FBF-2B8EA8598800}" destId="{64F98E9E-2165-4226-95AF-2D7A46D0A601}" srcOrd="1" destOrd="0" presId="urn:microsoft.com/office/officeart/2005/8/layout/hierarchy2"/>
    <dgm:cxn modelId="{9BB2000E-11F1-44CC-9B6A-13032E89D2FF}" type="presParOf" srcId="{86319AAB-4A44-49C9-A97D-80C521B04660}" destId="{05E85E7D-5B3A-4409-8A3C-5621C7DDDA0A}" srcOrd="4" destOrd="0" presId="urn:microsoft.com/office/officeart/2005/8/layout/hierarchy2"/>
    <dgm:cxn modelId="{92D9632E-A5C6-4F6D-87FB-17BA2FEC08AA}" type="presParOf" srcId="{05E85E7D-5B3A-4409-8A3C-5621C7DDDA0A}" destId="{A0E48627-3659-4C27-B401-60A3A76ED9E7}" srcOrd="0" destOrd="0" presId="urn:microsoft.com/office/officeart/2005/8/layout/hierarchy2"/>
    <dgm:cxn modelId="{3A7D2F5E-CDA6-4D5F-9A00-AD7127BEF167}" type="presParOf" srcId="{86319AAB-4A44-49C9-A97D-80C521B04660}" destId="{60637783-5862-45E9-A559-563C4CCE34EB}" srcOrd="5" destOrd="0" presId="urn:microsoft.com/office/officeart/2005/8/layout/hierarchy2"/>
    <dgm:cxn modelId="{A55C5985-7740-49BB-96BE-579408494B22}" type="presParOf" srcId="{60637783-5862-45E9-A559-563C4CCE34EB}" destId="{72344CEC-1915-4E82-91EB-E2C3A4276BCF}" srcOrd="0" destOrd="0" presId="urn:microsoft.com/office/officeart/2005/8/layout/hierarchy2"/>
    <dgm:cxn modelId="{7BA623E7-A67E-4368-9D8E-8051E58302DC}" type="presParOf" srcId="{60637783-5862-45E9-A559-563C4CCE34EB}" destId="{2F274EB3-FAC5-4F9C-B893-71258C18FC0B}" srcOrd="1" destOrd="0" presId="urn:microsoft.com/office/officeart/2005/8/layout/hierarchy2"/>
    <dgm:cxn modelId="{C3DEEA07-CF10-494C-B6AD-349E475E9A67}" type="presParOf" srcId="{2F274EB3-FAC5-4F9C-B893-71258C18FC0B}" destId="{8CFA3C00-2031-4EE2-A6A8-7ADB71CFE845}" srcOrd="0" destOrd="0" presId="urn:microsoft.com/office/officeart/2005/8/layout/hierarchy2"/>
    <dgm:cxn modelId="{10107E7A-CB97-48F9-953D-2192C810DB7A}" type="presParOf" srcId="{8CFA3C00-2031-4EE2-A6A8-7ADB71CFE845}" destId="{605342A9-1973-43AC-ADD7-5E8483F6446F}" srcOrd="0" destOrd="0" presId="urn:microsoft.com/office/officeart/2005/8/layout/hierarchy2"/>
    <dgm:cxn modelId="{02365EBE-974F-4F5C-87C0-9D90E82231EA}" type="presParOf" srcId="{2F274EB3-FAC5-4F9C-B893-71258C18FC0B}" destId="{278EACFB-31EC-40C0-9266-4329C766A324}" srcOrd="1" destOrd="0" presId="urn:microsoft.com/office/officeart/2005/8/layout/hierarchy2"/>
    <dgm:cxn modelId="{12C02122-D0D5-409E-8873-380025B30911}" type="presParOf" srcId="{278EACFB-31EC-40C0-9266-4329C766A324}" destId="{A077156A-2B74-43C2-9022-E005107E1C49}" srcOrd="0" destOrd="0" presId="urn:microsoft.com/office/officeart/2005/8/layout/hierarchy2"/>
    <dgm:cxn modelId="{7D791192-7527-40B2-98A9-10ECADF24219}" type="presParOf" srcId="{278EACFB-31EC-40C0-9266-4329C766A324}" destId="{C55C0764-28DA-43DF-AD7E-9CBA57893C2E}" srcOrd="1" destOrd="0" presId="urn:microsoft.com/office/officeart/2005/8/layout/hierarchy2"/>
    <dgm:cxn modelId="{5F201589-A3F0-4B23-A06E-DBDF211EA4EC}" type="presParOf" srcId="{2F274EB3-FAC5-4F9C-B893-71258C18FC0B}" destId="{58C52B99-1DC4-467F-BBAC-D64720239E8C}" srcOrd="2" destOrd="0" presId="urn:microsoft.com/office/officeart/2005/8/layout/hierarchy2"/>
    <dgm:cxn modelId="{1D9943DD-19A7-409C-96A9-395499B79406}" type="presParOf" srcId="{58C52B99-1DC4-467F-BBAC-D64720239E8C}" destId="{12DD9C9B-AB9A-4EAE-9B41-B312B9A9D559}" srcOrd="0" destOrd="0" presId="urn:microsoft.com/office/officeart/2005/8/layout/hierarchy2"/>
    <dgm:cxn modelId="{78F66EA4-A61B-4FE7-8BC3-2193F0640826}" type="presParOf" srcId="{2F274EB3-FAC5-4F9C-B893-71258C18FC0B}" destId="{449EBC47-7AE4-4E7F-B376-4DAC9449DA99}" srcOrd="3" destOrd="0" presId="urn:microsoft.com/office/officeart/2005/8/layout/hierarchy2"/>
    <dgm:cxn modelId="{3137ED43-2089-4E96-A4B6-4F94D6FDB58A}" type="presParOf" srcId="{449EBC47-7AE4-4E7F-B376-4DAC9449DA99}" destId="{85546651-7D07-4D38-83F2-5858F1A055F7}" srcOrd="0" destOrd="0" presId="urn:microsoft.com/office/officeart/2005/8/layout/hierarchy2"/>
    <dgm:cxn modelId="{BABE6AF9-5B83-445B-8CE0-454C967ADA24}" type="presParOf" srcId="{449EBC47-7AE4-4E7F-B376-4DAC9449DA99}" destId="{F52E26A6-8205-4DAA-BE61-9F2662E6944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9324AD-1F5D-4FD2-8174-2E380DCD30FA}"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14E8F535-39C6-49CB-9F23-2ECBE4DF20B6}">
      <dgm:prSet phldrT="[Text]" custT="1"/>
      <dgm:spPr/>
      <dgm:t>
        <a:bodyPr/>
        <a:lstStyle/>
        <a:p>
          <a:r>
            <a:rPr lang="en-US" sz="2000" dirty="0" smtClean="0">
              <a:latin typeface="Franklin Gothic Medium Cond" panose="020B0606030402020204" pitchFamily="34" charset="0"/>
            </a:rPr>
            <a:t>Economic Affairs (Chairman)</a:t>
          </a:r>
          <a:endParaRPr lang="en-US" sz="2000" dirty="0">
            <a:latin typeface="Franklin Gothic Medium Cond" panose="020B0606030402020204" pitchFamily="34" charset="0"/>
          </a:endParaRPr>
        </a:p>
      </dgm:t>
    </dgm:pt>
    <dgm:pt modelId="{651B3A95-9E13-437D-881C-D318B52176E4}" type="parTrans" cxnId="{A1E9A6A7-A60F-4689-925F-F300D44AB5C9}">
      <dgm:prSet/>
      <dgm:spPr/>
      <dgm:t>
        <a:bodyPr/>
        <a:lstStyle/>
        <a:p>
          <a:endParaRPr lang="en-US"/>
        </a:p>
      </dgm:t>
    </dgm:pt>
    <dgm:pt modelId="{84D33354-9CF1-417D-A2C3-A3C15BD6654A}" type="sibTrans" cxnId="{A1E9A6A7-A60F-4689-925F-F300D44AB5C9}">
      <dgm:prSet/>
      <dgm:spPr/>
      <dgm:t>
        <a:bodyPr/>
        <a:lstStyle/>
        <a:p>
          <a:endParaRPr lang="en-US"/>
        </a:p>
      </dgm:t>
    </dgm:pt>
    <dgm:pt modelId="{E43343F7-4D57-402C-820B-301154A1126A}">
      <dgm:prSet custT="1"/>
      <dgm:spPr/>
      <dgm:t>
        <a:bodyPr/>
        <a:lstStyle/>
        <a:p>
          <a:r>
            <a:rPr lang="en-US" sz="2000" dirty="0" smtClean="0">
              <a:latin typeface="Franklin Gothic Medium Cond" panose="020B0606030402020204" pitchFamily="34" charset="0"/>
            </a:rPr>
            <a:t>DIPP (policy-promotion)</a:t>
          </a:r>
          <a:endParaRPr lang="en-US" sz="2000" dirty="0">
            <a:latin typeface="Franklin Gothic Medium Cond" panose="020B0606030402020204" pitchFamily="34" charset="0"/>
          </a:endParaRPr>
        </a:p>
      </dgm:t>
    </dgm:pt>
    <dgm:pt modelId="{00CA94DE-F8A6-4F76-A28D-F6C4697F4EDC}" type="parTrans" cxnId="{4AB75222-19C5-408C-9CFC-97A105F45E69}">
      <dgm:prSet/>
      <dgm:spPr/>
      <dgm:t>
        <a:bodyPr/>
        <a:lstStyle/>
        <a:p>
          <a:endParaRPr lang="en-US"/>
        </a:p>
      </dgm:t>
    </dgm:pt>
    <dgm:pt modelId="{D1C921F6-F268-434C-A59A-00A91FA2B47D}" type="sibTrans" cxnId="{4AB75222-19C5-408C-9CFC-97A105F45E69}">
      <dgm:prSet/>
      <dgm:spPr/>
      <dgm:t>
        <a:bodyPr/>
        <a:lstStyle/>
        <a:p>
          <a:endParaRPr lang="en-US"/>
        </a:p>
      </dgm:t>
    </dgm:pt>
    <dgm:pt modelId="{F091E5D8-C117-4EED-9451-F5E6888C6407}">
      <dgm:prSet custT="1"/>
      <dgm:spPr/>
      <dgm:t>
        <a:bodyPr/>
        <a:lstStyle/>
        <a:p>
          <a:r>
            <a:rPr lang="en-US" sz="2000" dirty="0" smtClean="0">
              <a:latin typeface="Franklin Gothic Medium Cond" panose="020B0606030402020204" pitchFamily="34" charset="0"/>
            </a:rPr>
            <a:t>Dept. Commerce</a:t>
          </a:r>
          <a:endParaRPr lang="en-US" sz="2000" dirty="0">
            <a:latin typeface="Franklin Gothic Medium Cond" panose="020B0606030402020204" pitchFamily="34" charset="0"/>
          </a:endParaRPr>
        </a:p>
      </dgm:t>
    </dgm:pt>
    <dgm:pt modelId="{879AC61E-F5B6-4916-9DB1-01A0D053E260}" type="parTrans" cxnId="{4E72CF80-D65A-424D-9F60-DD0291AF377E}">
      <dgm:prSet/>
      <dgm:spPr/>
      <dgm:t>
        <a:bodyPr/>
        <a:lstStyle/>
        <a:p>
          <a:endParaRPr lang="en-US"/>
        </a:p>
      </dgm:t>
    </dgm:pt>
    <dgm:pt modelId="{D28EB326-0DE0-4BD3-94DA-70BAAF445ACF}" type="sibTrans" cxnId="{4E72CF80-D65A-424D-9F60-DD0291AF377E}">
      <dgm:prSet/>
      <dgm:spPr/>
      <dgm:t>
        <a:bodyPr/>
        <a:lstStyle/>
        <a:p>
          <a:endParaRPr lang="en-US"/>
        </a:p>
      </dgm:t>
    </dgm:pt>
    <dgm:pt modelId="{1614DBAA-67C1-4B12-B528-882370A040CF}">
      <dgm:prSet custT="1"/>
      <dgm:spPr/>
      <dgm:t>
        <a:bodyPr/>
        <a:lstStyle/>
        <a:p>
          <a:r>
            <a:rPr lang="en-US" sz="2000" dirty="0" smtClean="0">
              <a:latin typeface="Franklin Gothic Medium Cond" panose="020B0606030402020204" pitchFamily="34" charset="0"/>
            </a:rPr>
            <a:t>Economic relations (MEA)</a:t>
          </a:r>
          <a:endParaRPr lang="en-US" sz="2000" dirty="0">
            <a:latin typeface="Franklin Gothic Medium Cond" panose="020B0606030402020204" pitchFamily="34" charset="0"/>
          </a:endParaRPr>
        </a:p>
      </dgm:t>
    </dgm:pt>
    <dgm:pt modelId="{FE80F4B9-387A-472E-82FC-E8E9CA0D7204}" type="parTrans" cxnId="{15D6C912-B9A6-4D5A-BF7D-54A2E566F2A1}">
      <dgm:prSet/>
      <dgm:spPr/>
      <dgm:t>
        <a:bodyPr/>
        <a:lstStyle/>
        <a:p>
          <a:endParaRPr lang="en-US"/>
        </a:p>
      </dgm:t>
    </dgm:pt>
    <dgm:pt modelId="{5D3C9872-04E3-4AA0-A05C-D7BBC87771C9}" type="sibTrans" cxnId="{15D6C912-B9A6-4D5A-BF7D-54A2E566F2A1}">
      <dgm:prSet/>
      <dgm:spPr/>
      <dgm:t>
        <a:bodyPr/>
        <a:lstStyle/>
        <a:p>
          <a:endParaRPr lang="en-US"/>
        </a:p>
      </dgm:t>
    </dgm:pt>
    <dgm:pt modelId="{2430C2FA-6B29-4D8C-9FBC-A93565906B29}">
      <dgm:prSet custT="1"/>
      <dgm:spPr/>
      <dgm:t>
        <a:bodyPr/>
        <a:lstStyle/>
        <a:p>
          <a:r>
            <a:rPr lang="en-US" sz="2000" dirty="0" smtClean="0">
              <a:latin typeface="Franklin Gothic Medium Cond" panose="020B0606030402020204" pitchFamily="34" charset="0"/>
            </a:rPr>
            <a:t>Experts/Officials when required</a:t>
          </a:r>
          <a:endParaRPr lang="en-US" sz="2000" dirty="0">
            <a:latin typeface="Franklin Gothic Medium Cond" panose="020B0606030402020204" pitchFamily="34" charset="0"/>
          </a:endParaRPr>
        </a:p>
      </dgm:t>
    </dgm:pt>
    <dgm:pt modelId="{38FF5BD4-2285-4A38-ADC7-3D52B948032C}" type="parTrans" cxnId="{BF8A7C16-5A49-45DD-9943-F1B23A4E20A2}">
      <dgm:prSet/>
      <dgm:spPr/>
      <dgm:t>
        <a:bodyPr/>
        <a:lstStyle/>
        <a:p>
          <a:endParaRPr lang="en-US"/>
        </a:p>
      </dgm:t>
    </dgm:pt>
    <dgm:pt modelId="{1E4F78A5-FEC2-4677-A641-B664DEC97D2C}" type="sibTrans" cxnId="{BF8A7C16-5A49-45DD-9943-F1B23A4E20A2}">
      <dgm:prSet/>
      <dgm:spPr/>
      <dgm:t>
        <a:bodyPr/>
        <a:lstStyle/>
        <a:p>
          <a:endParaRPr lang="en-US"/>
        </a:p>
      </dgm:t>
    </dgm:pt>
    <dgm:pt modelId="{CB2FF9BC-D7BC-47D7-A5A3-EE7FEE9F4328}" type="pres">
      <dgm:prSet presAssocID="{509324AD-1F5D-4FD2-8174-2E380DCD30FA}" presName="hierChild1" presStyleCnt="0">
        <dgm:presLayoutVars>
          <dgm:chPref val="1"/>
          <dgm:dir/>
          <dgm:animOne val="branch"/>
          <dgm:animLvl val="lvl"/>
          <dgm:resizeHandles/>
        </dgm:presLayoutVars>
      </dgm:prSet>
      <dgm:spPr/>
      <dgm:t>
        <a:bodyPr/>
        <a:lstStyle/>
        <a:p>
          <a:endParaRPr lang="en-US"/>
        </a:p>
      </dgm:t>
    </dgm:pt>
    <dgm:pt modelId="{6D74D673-E1FD-4BAF-8FC4-4DD050C3C8B9}" type="pres">
      <dgm:prSet presAssocID="{14E8F535-39C6-49CB-9F23-2ECBE4DF20B6}" presName="hierRoot1" presStyleCnt="0"/>
      <dgm:spPr/>
    </dgm:pt>
    <dgm:pt modelId="{1322F16B-5671-4B34-B107-0A5B4D90D676}" type="pres">
      <dgm:prSet presAssocID="{14E8F535-39C6-49CB-9F23-2ECBE4DF20B6}" presName="composite" presStyleCnt="0"/>
      <dgm:spPr/>
    </dgm:pt>
    <dgm:pt modelId="{C580A67F-B6FF-4C19-B646-AE8A60B200B4}" type="pres">
      <dgm:prSet presAssocID="{14E8F535-39C6-49CB-9F23-2ECBE4DF20B6}" presName="image" presStyleLbl="node0" presStyleIdx="0" presStyleCnt="1"/>
      <dgm:spPr>
        <a:blipFill rotWithShape="1">
          <a:blip xmlns:r="http://schemas.openxmlformats.org/officeDocument/2006/relationships" r:embed="rId1"/>
          <a:stretch>
            <a:fillRect/>
          </a:stretch>
        </a:blipFill>
      </dgm:spPr>
    </dgm:pt>
    <dgm:pt modelId="{D7A7E0E3-51B3-49A4-9270-04B46C3D8DBA}" type="pres">
      <dgm:prSet presAssocID="{14E8F535-39C6-49CB-9F23-2ECBE4DF20B6}" presName="text" presStyleLbl="revTx" presStyleIdx="0" presStyleCnt="5">
        <dgm:presLayoutVars>
          <dgm:chPref val="3"/>
        </dgm:presLayoutVars>
      </dgm:prSet>
      <dgm:spPr/>
      <dgm:t>
        <a:bodyPr/>
        <a:lstStyle/>
        <a:p>
          <a:endParaRPr lang="en-US"/>
        </a:p>
      </dgm:t>
    </dgm:pt>
    <dgm:pt modelId="{A74B2AC0-F53D-404E-8E6D-5E4D733640E9}" type="pres">
      <dgm:prSet presAssocID="{14E8F535-39C6-49CB-9F23-2ECBE4DF20B6}" presName="hierChild2" presStyleCnt="0"/>
      <dgm:spPr/>
    </dgm:pt>
    <dgm:pt modelId="{EA54F276-1D34-4FE1-9751-9F3900634F1B}" type="pres">
      <dgm:prSet presAssocID="{00CA94DE-F8A6-4F76-A28D-F6C4697F4EDC}" presName="Name10" presStyleLbl="parChTrans1D2" presStyleIdx="0" presStyleCnt="4"/>
      <dgm:spPr/>
      <dgm:t>
        <a:bodyPr/>
        <a:lstStyle/>
        <a:p>
          <a:endParaRPr lang="en-US"/>
        </a:p>
      </dgm:t>
    </dgm:pt>
    <dgm:pt modelId="{EB627638-CE6F-47BA-A86B-77D327C18CC0}" type="pres">
      <dgm:prSet presAssocID="{E43343F7-4D57-402C-820B-301154A1126A}" presName="hierRoot2" presStyleCnt="0"/>
      <dgm:spPr/>
    </dgm:pt>
    <dgm:pt modelId="{BBA21700-7C11-4DA2-9E9C-3BBB5AE4C4EB}" type="pres">
      <dgm:prSet presAssocID="{E43343F7-4D57-402C-820B-301154A1126A}" presName="composite2" presStyleCnt="0"/>
      <dgm:spPr/>
    </dgm:pt>
    <dgm:pt modelId="{0122F841-CA4B-4499-B72F-2DE720DCD41B}" type="pres">
      <dgm:prSet presAssocID="{E43343F7-4D57-402C-820B-301154A1126A}" presName="image2" presStyleLbl="node2" presStyleIdx="0" presStyleCnt="4"/>
      <dgm:spPr>
        <a:blipFill rotWithShape="1">
          <a:blip xmlns:r="http://schemas.openxmlformats.org/officeDocument/2006/relationships" r:embed="rId2"/>
          <a:stretch>
            <a:fillRect/>
          </a:stretch>
        </a:blipFill>
      </dgm:spPr>
    </dgm:pt>
    <dgm:pt modelId="{77933677-A847-49F9-A922-772C331DE77A}" type="pres">
      <dgm:prSet presAssocID="{E43343F7-4D57-402C-820B-301154A1126A}" presName="text2" presStyleLbl="revTx" presStyleIdx="1" presStyleCnt="5">
        <dgm:presLayoutVars>
          <dgm:chPref val="3"/>
        </dgm:presLayoutVars>
      </dgm:prSet>
      <dgm:spPr/>
      <dgm:t>
        <a:bodyPr/>
        <a:lstStyle/>
        <a:p>
          <a:endParaRPr lang="en-US"/>
        </a:p>
      </dgm:t>
    </dgm:pt>
    <dgm:pt modelId="{D24DDF86-0F3D-4D3C-82C4-DA5671E32DC4}" type="pres">
      <dgm:prSet presAssocID="{E43343F7-4D57-402C-820B-301154A1126A}" presName="hierChild3" presStyleCnt="0"/>
      <dgm:spPr/>
    </dgm:pt>
    <dgm:pt modelId="{80737C2F-EBB5-4414-AAFE-1CEEB4565271}" type="pres">
      <dgm:prSet presAssocID="{879AC61E-F5B6-4916-9DB1-01A0D053E260}" presName="Name10" presStyleLbl="parChTrans1D2" presStyleIdx="1" presStyleCnt="4"/>
      <dgm:spPr/>
      <dgm:t>
        <a:bodyPr/>
        <a:lstStyle/>
        <a:p>
          <a:endParaRPr lang="en-US"/>
        </a:p>
      </dgm:t>
    </dgm:pt>
    <dgm:pt modelId="{51964C54-65D2-4935-844E-56FE79AE3490}" type="pres">
      <dgm:prSet presAssocID="{F091E5D8-C117-4EED-9451-F5E6888C6407}" presName="hierRoot2" presStyleCnt="0"/>
      <dgm:spPr/>
    </dgm:pt>
    <dgm:pt modelId="{D82EA1DA-5429-4DEC-9FC7-321C24264B00}" type="pres">
      <dgm:prSet presAssocID="{F091E5D8-C117-4EED-9451-F5E6888C6407}" presName="composite2" presStyleCnt="0"/>
      <dgm:spPr/>
    </dgm:pt>
    <dgm:pt modelId="{E612F196-0D75-47BD-A288-E8E5BA5660BA}" type="pres">
      <dgm:prSet presAssocID="{F091E5D8-C117-4EED-9451-F5E6888C6407}" presName="image2" presStyleLbl="node2" presStyleIdx="1" presStyleCnt="4"/>
      <dgm:spPr>
        <a:blipFill rotWithShape="1">
          <a:blip xmlns:r="http://schemas.openxmlformats.org/officeDocument/2006/relationships" r:embed="rId2"/>
          <a:stretch>
            <a:fillRect/>
          </a:stretch>
        </a:blipFill>
      </dgm:spPr>
    </dgm:pt>
    <dgm:pt modelId="{DEA7A659-A2C1-4FA4-8121-8616E0DDF5FE}" type="pres">
      <dgm:prSet presAssocID="{F091E5D8-C117-4EED-9451-F5E6888C6407}" presName="text2" presStyleLbl="revTx" presStyleIdx="2" presStyleCnt="5">
        <dgm:presLayoutVars>
          <dgm:chPref val="3"/>
        </dgm:presLayoutVars>
      </dgm:prSet>
      <dgm:spPr/>
      <dgm:t>
        <a:bodyPr/>
        <a:lstStyle/>
        <a:p>
          <a:endParaRPr lang="en-US"/>
        </a:p>
      </dgm:t>
    </dgm:pt>
    <dgm:pt modelId="{A4FFC6F9-1D42-453A-9B35-AAA7B91043CF}" type="pres">
      <dgm:prSet presAssocID="{F091E5D8-C117-4EED-9451-F5E6888C6407}" presName="hierChild3" presStyleCnt="0"/>
      <dgm:spPr/>
    </dgm:pt>
    <dgm:pt modelId="{88779766-7998-4C68-A948-857B479946D0}" type="pres">
      <dgm:prSet presAssocID="{FE80F4B9-387A-472E-82FC-E8E9CA0D7204}" presName="Name10" presStyleLbl="parChTrans1D2" presStyleIdx="2" presStyleCnt="4"/>
      <dgm:spPr/>
      <dgm:t>
        <a:bodyPr/>
        <a:lstStyle/>
        <a:p>
          <a:endParaRPr lang="en-US"/>
        </a:p>
      </dgm:t>
    </dgm:pt>
    <dgm:pt modelId="{CDC20989-4041-4A2C-9D96-6235C265147A}" type="pres">
      <dgm:prSet presAssocID="{1614DBAA-67C1-4B12-B528-882370A040CF}" presName="hierRoot2" presStyleCnt="0"/>
      <dgm:spPr/>
    </dgm:pt>
    <dgm:pt modelId="{1ABE2933-E364-4980-9EBF-7081024F8A4B}" type="pres">
      <dgm:prSet presAssocID="{1614DBAA-67C1-4B12-B528-882370A040CF}" presName="composite2" presStyleCnt="0"/>
      <dgm:spPr/>
    </dgm:pt>
    <dgm:pt modelId="{77BD88AA-EED0-401C-BB94-C652783F8DFD}" type="pres">
      <dgm:prSet presAssocID="{1614DBAA-67C1-4B12-B528-882370A040CF}" presName="image2" presStyleLbl="node2" presStyleIdx="2" presStyleCnt="4"/>
      <dgm:spPr>
        <a:blipFill rotWithShape="1">
          <a:blip xmlns:r="http://schemas.openxmlformats.org/officeDocument/2006/relationships" r:embed="rId2"/>
          <a:stretch>
            <a:fillRect/>
          </a:stretch>
        </a:blipFill>
      </dgm:spPr>
    </dgm:pt>
    <dgm:pt modelId="{9B4CD960-05A8-4C56-A9DC-98F024E6F4E2}" type="pres">
      <dgm:prSet presAssocID="{1614DBAA-67C1-4B12-B528-882370A040CF}" presName="text2" presStyleLbl="revTx" presStyleIdx="3" presStyleCnt="5">
        <dgm:presLayoutVars>
          <dgm:chPref val="3"/>
        </dgm:presLayoutVars>
      </dgm:prSet>
      <dgm:spPr/>
      <dgm:t>
        <a:bodyPr/>
        <a:lstStyle/>
        <a:p>
          <a:endParaRPr lang="en-US"/>
        </a:p>
      </dgm:t>
    </dgm:pt>
    <dgm:pt modelId="{98861362-F24E-4F8B-91B4-2C1609478AF0}" type="pres">
      <dgm:prSet presAssocID="{1614DBAA-67C1-4B12-B528-882370A040CF}" presName="hierChild3" presStyleCnt="0"/>
      <dgm:spPr/>
    </dgm:pt>
    <dgm:pt modelId="{059B6EFC-58C5-4F62-963B-1D26A39E91C9}" type="pres">
      <dgm:prSet presAssocID="{38FF5BD4-2285-4A38-ADC7-3D52B948032C}" presName="Name10" presStyleLbl="parChTrans1D2" presStyleIdx="3" presStyleCnt="4"/>
      <dgm:spPr/>
      <dgm:t>
        <a:bodyPr/>
        <a:lstStyle/>
        <a:p>
          <a:endParaRPr lang="en-US"/>
        </a:p>
      </dgm:t>
    </dgm:pt>
    <dgm:pt modelId="{EB8256E6-8C5E-406F-BDBD-FC2F4E5DD79E}" type="pres">
      <dgm:prSet presAssocID="{2430C2FA-6B29-4D8C-9FBC-A93565906B29}" presName="hierRoot2" presStyleCnt="0"/>
      <dgm:spPr/>
    </dgm:pt>
    <dgm:pt modelId="{1E450994-CB45-4DFA-BC30-28AFC7611E74}" type="pres">
      <dgm:prSet presAssocID="{2430C2FA-6B29-4D8C-9FBC-A93565906B29}" presName="composite2" presStyleCnt="0"/>
      <dgm:spPr/>
    </dgm:pt>
    <dgm:pt modelId="{8EDA2C30-CAB0-46D7-8554-778A02DD3A2D}" type="pres">
      <dgm:prSet presAssocID="{2430C2FA-6B29-4D8C-9FBC-A93565906B29}" presName="image2" presStyleLbl="node2" presStyleIdx="3" presStyleCnt="4"/>
      <dgm:spPr>
        <a:blipFill rotWithShape="1">
          <a:blip xmlns:r="http://schemas.openxmlformats.org/officeDocument/2006/relationships" r:embed="rId2"/>
          <a:stretch>
            <a:fillRect/>
          </a:stretch>
        </a:blipFill>
      </dgm:spPr>
    </dgm:pt>
    <dgm:pt modelId="{3EAED06C-380A-4124-B572-5BFCADAEFBEB}" type="pres">
      <dgm:prSet presAssocID="{2430C2FA-6B29-4D8C-9FBC-A93565906B29}" presName="text2" presStyleLbl="revTx" presStyleIdx="4" presStyleCnt="5">
        <dgm:presLayoutVars>
          <dgm:chPref val="3"/>
        </dgm:presLayoutVars>
      </dgm:prSet>
      <dgm:spPr/>
      <dgm:t>
        <a:bodyPr/>
        <a:lstStyle/>
        <a:p>
          <a:endParaRPr lang="en-US"/>
        </a:p>
      </dgm:t>
    </dgm:pt>
    <dgm:pt modelId="{B041E29F-DFD6-498F-B3B9-3B539AB52303}" type="pres">
      <dgm:prSet presAssocID="{2430C2FA-6B29-4D8C-9FBC-A93565906B29}" presName="hierChild3" presStyleCnt="0"/>
      <dgm:spPr/>
    </dgm:pt>
  </dgm:ptLst>
  <dgm:cxnLst>
    <dgm:cxn modelId="{3C3AF4C5-9AB0-429D-8254-110DF6EFDF13}" type="presOf" srcId="{FE80F4B9-387A-472E-82FC-E8E9CA0D7204}" destId="{88779766-7998-4C68-A948-857B479946D0}" srcOrd="0" destOrd="0" presId="urn:microsoft.com/office/officeart/2009/layout/CirclePictureHierarchy"/>
    <dgm:cxn modelId="{03EF6185-8671-441D-B1A2-76BEBC76D3C8}" type="presOf" srcId="{38FF5BD4-2285-4A38-ADC7-3D52B948032C}" destId="{059B6EFC-58C5-4F62-963B-1D26A39E91C9}" srcOrd="0" destOrd="0" presId="urn:microsoft.com/office/officeart/2009/layout/CirclePictureHierarchy"/>
    <dgm:cxn modelId="{15D6C912-B9A6-4D5A-BF7D-54A2E566F2A1}" srcId="{14E8F535-39C6-49CB-9F23-2ECBE4DF20B6}" destId="{1614DBAA-67C1-4B12-B528-882370A040CF}" srcOrd="2" destOrd="0" parTransId="{FE80F4B9-387A-472E-82FC-E8E9CA0D7204}" sibTransId="{5D3C9872-04E3-4AA0-A05C-D7BBC87771C9}"/>
    <dgm:cxn modelId="{A1E9A6A7-A60F-4689-925F-F300D44AB5C9}" srcId="{509324AD-1F5D-4FD2-8174-2E380DCD30FA}" destId="{14E8F535-39C6-49CB-9F23-2ECBE4DF20B6}" srcOrd="0" destOrd="0" parTransId="{651B3A95-9E13-437D-881C-D318B52176E4}" sibTransId="{84D33354-9CF1-417D-A2C3-A3C15BD6654A}"/>
    <dgm:cxn modelId="{BF8A7C16-5A49-45DD-9943-F1B23A4E20A2}" srcId="{14E8F535-39C6-49CB-9F23-2ECBE4DF20B6}" destId="{2430C2FA-6B29-4D8C-9FBC-A93565906B29}" srcOrd="3" destOrd="0" parTransId="{38FF5BD4-2285-4A38-ADC7-3D52B948032C}" sibTransId="{1E4F78A5-FEC2-4677-A641-B664DEC97D2C}"/>
    <dgm:cxn modelId="{4AB75222-19C5-408C-9CFC-97A105F45E69}" srcId="{14E8F535-39C6-49CB-9F23-2ECBE4DF20B6}" destId="{E43343F7-4D57-402C-820B-301154A1126A}" srcOrd="0" destOrd="0" parTransId="{00CA94DE-F8A6-4F76-A28D-F6C4697F4EDC}" sibTransId="{D1C921F6-F268-434C-A59A-00A91FA2B47D}"/>
    <dgm:cxn modelId="{6A856AE1-486C-412C-9F0C-C4345437F4E2}" type="presOf" srcId="{2430C2FA-6B29-4D8C-9FBC-A93565906B29}" destId="{3EAED06C-380A-4124-B572-5BFCADAEFBEB}" srcOrd="0" destOrd="0" presId="urn:microsoft.com/office/officeart/2009/layout/CirclePictureHierarchy"/>
    <dgm:cxn modelId="{A6101E9E-6E64-45A8-B4BC-83A6A78CE115}" type="presOf" srcId="{00CA94DE-F8A6-4F76-A28D-F6C4697F4EDC}" destId="{EA54F276-1D34-4FE1-9751-9F3900634F1B}" srcOrd="0" destOrd="0" presId="urn:microsoft.com/office/officeart/2009/layout/CirclePictureHierarchy"/>
    <dgm:cxn modelId="{95442E9F-FFDE-4843-B34A-A2A598427CD6}" type="presOf" srcId="{E43343F7-4D57-402C-820B-301154A1126A}" destId="{77933677-A847-49F9-A922-772C331DE77A}" srcOrd="0" destOrd="0" presId="urn:microsoft.com/office/officeart/2009/layout/CirclePictureHierarchy"/>
    <dgm:cxn modelId="{4E72CF80-D65A-424D-9F60-DD0291AF377E}" srcId="{14E8F535-39C6-49CB-9F23-2ECBE4DF20B6}" destId="{F091E5D8-C117-4EED-9451-F5E6888C6407}" srcOrd="1" destOrd="0" parTransId="{879AC61E-F5B6-4916-9DB1-01A0D053E260}" sibTransId="{D28EB326-0DE0-4BD3-94DA-70BAAF445ACF}"/>
    <dgm:cxn modelId="{2E76A05A-DF98-4733-9503-9E5E4FA6B987}" type="presOf" srcId="{F091E5D8-C117-4EED-9451-F5E6888C6407}" destId="{DEA7A659-A2C1-4FA4-8121-8616E0DDF5FE}" srcOrd="0" destOrd="0" presId="urn:microsoft.com/office/officeart/2009/layout/CirclePictureHierarchy"/>
    <dgm:cxn modelId="{CE8526D0-FFE6-46A7-A522-DD10E407270D}" type="presOf" srcId="{14E8F535-39C6-49CB-9F23-2ECBE4DF20B6}" destId="{D7A7E0E3-51B3-49A4-9270-04B46C3D8DBA}" srcOrd="0" destOrd="0" presId="urn:microsoft.com/office/officeart/2009/layout/CirclePictureHierarchy"/>
    <dgm:cxn modelId="{9C3D4E72-748A-4260-A9FF-5BF2278821EC}" type="presOf" srcId="{1614DBAA-67C1-4B12-B528-882370A040CF}" destId="{9B4CD960-05A8-4C56-A9DC-98F024E6F4E2}" srcOrd="0" destOrd="0" presId="urn:microsoft.com/office/officeart/2009/layout/CirclePictureHierarchy"/>
    <dgm:cxn modelId="{F7133C8C-1E6F-40FE-84A6-9C01D3183F2E}" type="presOf" srcId="{879AC61E-F5B6-4916-9DB1-01A0D053E260}" destId="{80737C2F-EBB5-4414-AAFE-1CEEB4565271}" srcOrd="0" destOrd="0" presId="urn:microsoft.com/office/officeart/2009/layout/CirclePictureHierarchy"/>
    <dgm:cxn modelId="{274A14C9-8B2C-4A04-BCF1-BA7A655C4AD0}" type="presOf" srcId="{509324AD-1F5D-4FD2-8174-2E380DCD30FA}" destId="{CB2FF9BC-D7BC-47D7-A5A3-EE7FEE9F4328}" srcOrd="0" destOrd="0" presId="urn:microsoft.com/office/officeart/2009/layout/CirclePictureHierarchy"/>
    <dgm:cxn modelId="{E546C0C7-441B-4A4B-86B2-C5A5E88D4606}" type="presParOf" srcId="{CB2FF9BC-D7BC-47D7-A5A3-EE7FEE9F4328}" destId="{6D74D673-E1FD-4BAF-8FC4-4DD050C3C8B9}" srcOrd="0" destOrd="0" presId="urn:microsoft.com/office/officeart/2009/layout/CirclePictureHierarchy"/>
    <dgm:cxn modelId="{E5F21248-926C-4F4A-A8B9-5705255C9159}" type="presParOf" srcId="{6D74D673-E1FD-4BAF-8FC4-4DD050C3C8B9}" destId="{1322F16B-5671-4B34-B107-0A5B4D90D676}" srcOrd="0" destOrd="0" presId="urn:microsoft.com/office/officeart/2009/layout/CirclePictureHierarchy"/>
    <dgm:cxn modelId="{B67DB8E8-CF9B-4B06-9B4B-0844DBEB0053}" type="presParOf" srcId="{1322F16B-5671-4B34-B107-0A5B4D90D676}" destId="{C580A67F-B6FF-4C19-B646-AE8A60B200B4}" srcOrd="0" destOrd="0" presId="urn:microsoft.com/office/officeart/2009/layout/CirclePictureHierarchy"/>
    <dgm:cxn modelId="{B58EFEB4-ABEA-4EDD-9A00-462C79639F13}" type="presParOf" srcId="{1322F16B-5671-4B34-B107-0A5B4D90D676}" destId="{D7A7E0E3-51B3-49A4-9270-04B46C3D8DBA}" srcOrd="1" destOrd="0" presId="urn:microsoft.com/office/officeart/2009/layout/CirclePictureHierarchy"/>
    <dgm:cxn modelId="{C75F339F-AD23-43F2-909D-DF00E15BD6A9}" type="presParOf" srcId="{6D74D673-E1FD-4BAF-8FC4-4DD050C3C8B9}" destId="{A74B2AC0-F53D-404E-8E6D-5E4D733640E9}" srcOrd="1" destOrd="0" presId="urn:microsoft.com/office/officeart/2009/layout/CirclePictureHierarchy"/>
    <dgm:cxn modelId="{BDFB05E4-2997-476D-8977-B10569F550C0}" type="presParOf" srcId="{A74B2AC0-F53D-404E-8E6D-5E4D733640E9}" destId="{EA54F276-1D34-4FE1-9751-9F3900634F1B}" srcOrd="0" destOrd="0" presId="urn:microsoft.com/office/officeart/2009/layout/CirclePictureHierarchy"/>
    <dgm:cxn modelId="{E7DDC6B6-3BBA-4906-AC64-AA06209221BA}" type="presParOf" srcId="{A74B2AC0-F53D-404E-8E6D-5E4D733640E9}" destId="{EB627638-CE6F-47BA-A86B-77D327C18CC0}" srcOrd="1" destOrd="0" presId="urn:microsoft.com/office/officeart/2009/layout/CirclePictureHierarchy"/>
    <dgm:cxn modelId="{6383E4F1-D09A-4E15-8845-AC48049F96A9}" type="presParOf" srcId="{EB627638-CE6F-47BA-A86B-77D327C18CC0}" destId="{BBA21700-7C11-4DA2-9E9C-3BBB5AE4C4EB}" srcOrd="0" destOrd="0" presId="urn:microsoft.com/office/officeart/2009/layout/CirclePictureHierarchy"/>
    <dgm:cxn modelId="{AAD6D5A1-D2C0-4983-BD8F-293769062F01}" type="presParOf" srcId="{BBA21700-7C11-4DA2-9E9C-3BBB5AE4C4EB}" destId="{0122F841-CA4B-4499-B72F-2DE720DCD41B}" srcOrd="0" destOrd="0" presId="urn:microsoft.com/office/officeart/2009/layout/CirclePictureHierarchy"/>
    <dgm:cxn modelId="{43AC3575-4DC7-4A19-B969-E468488E3542}" type="presParOf" srcId="{BBA21700-7C11-4DA2-9E9C-3BBB5AE4C4EB}" destId="{77933677-A847-49F9-A922-772C331DE77A}" srcOrd="1" destOrd="0" presId="urn:microsoft.com/office/officeart/2009/layout/CirclePictureHierarchy"/>
    <dgm:cxn modelId="{7B88A251-21E5-4A50-ABAE-11289ABE8D96}" type="presParOf" srcId="{EB627638-CE6F-47BA-A86B-77D327C18CC0}" destId="{D24DDF86-0F3D-4D3C-82C4-DA5671E32DC4}" srcOrd="1" destOrd="0" presId="urn:microsoft.com/office/officeart/2009/layout/CirclePictureHierarchy"/>
    <dgm:cxn modelId="{10B131CA-1543-4804-A40B-1DD904FF5117}" type="presParOf" srcId="{A74B2AC0-F53D-404E-8E6D-5E4D733640E9}" destId="{80737C2F-EBB5-4414-AAFE-1CEEB4565271}" srcOrd="2" destOrd="0" presId="urn:microsoft.com/office/officeart/2009/layout/CirclePictureHierarchy"/>
    <dgm:cxn modelId="{3163C3A6-1828-481E-BAE1-4F7ECE523A3E}" type="presParOf" srcId="{A74B2AC0-F53D-404E-8E6D-5E4D733640E9}" destId="{51964C54-65D2-4935-844E-56FE79AE3490}" srcOrd="3" destOrd="0" presId="urn:microsoft.com/office/officeart/2009/layout/CirclePictureHierarchy"/>
    <dgm:cxn modelId="{581E1EBE-7CE2-4FDB-9B12-EB4181EC3C90}" type="presParOf" srcId="{51964C54-65D2-4935-844E-56FE79AE3490}" destId="{D82EA1DA-5429-4DEC-9FC7-321C24264B00}" srcOrd="0" destOrd="0" presId="urn:microsoft.com/office/officeart/2009/layout/CirclePictureHierarchy"/>
    <dgm:cxn modelId="{EAA9DC69-CB10-466F-8C14-14568F27BF9F}" type="presParOf" srcId="{D82EA1DA-5429-4DEC-9FC7-321C24264B00}" destId="{E612F196-0D75-47BD-A288-E8E5BA5660BA}" srcOrd="0" destOrd="0" presId="urn:microsoft.com/office/officeart/2009/layout/CirclePictureHierarchy"/>
    <dgm:cxn modelId="{756E3CAA-6F83-4E5B-AD59-8C3B07D049C9}" type="presParOf" srcId="{D82EA1DA-5429-4DEC-9FC7-321C24264B00}" destId="{DEA7A659-A2C1-4FA4-8121-8616E0DDF5FE}" srcOrd="1" destOrd="0" presId="urn:microsoft.com/office/officeart/2009/layout/CirclePictureHierarchy"/>
    <dgm:cxn modelId="{BE6D9149-42BD-4A52-BBAA-D09507FE9A2A}" type="presParOf" srcId="{51964C54-65D2-4935-844E-56FE79AE3490}" destId="{A4FFC6F9-1D42-453A-9B35-AAA7B91043CF}" srcOrd="1" destOrd="0" presId="urn:microsoft.com/office/officeart/2009/layout/CirclePictureHierarchy"/>
    <dgm:cxn modelId="{F8862FBB-7C38-430F-86BA-851D9EB16A3A}" type="presParOf" srcId="{A74B2AC0-F53D-404E-8E6D-5E4D733640E9}" destId="{88779766-7998-4C68-A948-857B479946D0}" srcOrd="4" destOrd="0" presId="urn:microsoft.com/office/officeart/2009/layout/CirclePictureHierarchy"/>
    <dgm:cxn modelId="{D7D35B91-A59D-43DA-BE16-AD19A1A37660}" type="presParOf" srcId="{A74B2AC0-F53D-404E-8E6D-5E4D733640E9}" destId="{CDC20989-4041-4A2C-9D96-6235C265147A}" srcOrd="5" destOrd="0" presId="urn:microsoft.com/office/officeart/2009/layout/CirclePictureHierarchy"/>
    <dgm:cxn modelId="{1E4B1424-8B7C-4496-A67B-7E90183B6F4E}" type="presParOf" srcId="{CDC20989-4041-4A2C-9D96-6235C265147A}" destId="{1ABE2933-E364-4980-9EBF-7081024F8A4B}" srcOrd="0" destOrd="0" presId="urn:microsoft.com/office/officeart/2009/layout/CirclePictureHierarchy"/>
    <dgm:cxn modelId="{545B2F5D-0171-4332-B765-523C499C3090}" type="presParOf" srcId="{1ABE2933-E364-4980-9EBF-7081024F8A4B}" destId="{77BD88AA-EED0-401C-BB94-C652783F8DFD}" srcOrd="0" destOrd="0" presId="urn:microsoft.com/office/officeart/2009/layout/CirclePictureHierarchy"/>
    <dgm:cxn modelId="{2DC63063-11B2-461F-A2A7-80D6E0CC73CC}" type="presParOf" srcId="{1ABE2933-E364-4980-9EBF-7081024F8A4B}" destId="{9B4CD960-05A8-4C56-A9DC-98F024E6F4E2}" srcOrd="1" destOrd="0" presId="urn:microsoft.com/office/officeart/2009/layout/CirclePictureHierarchy"/>
    <dgm:cxn modelId="{5CA737D2-BFA5-4788-AB2C-430E7F1991C0}" type="presParOf" srcId="{CDC20989-4041-4A2C-9D96-6235C265147A}" destId="{98861362-F24E-4F8B-91B4-2C1609478AF0}" srcOrd="1" destOrd="0" presId="urn:microsoft.com/office/officeart/2009/layout/CirclePictureHierarchy"/>
    <dgm:cxn modelId="{36D274EE-ED18-404A-B0E9-E80C1B90B984}" type="presParOf" srcId="{A74B2AC0-F53D-404E-8E6D-5E4D733640E9}" destId="{059B6EFC-58C5-4F62-963B-1D26A39E91C9}" srcOrd="6" destOrd="0" presId="urn:microsoft.com/office/officeart/2009/layout/CirclePictureHierarchy"/>
    <dgm:cxn modelId="{5D0DF52B-B4B3-465C-AEEA-D9BA3F6D81F7}" type="presParOf" srcId="{A74B2AC0-F53D-404E-8E6D-5E4D733640E9}" destId="{EB8256E6-8C5E-406F-BDBD-FC2F4E5DD79E}" srcOrd="7" destOrd="0" presId="urn:microsoft.com/office/officeart/2009/layout/CirclePictureHierarchy"/>
    <dgm:cxn modelId="{7EF9B5B3-4252-4D55-ADAE-A3C28CB7BBB5}" type="presParOf" srcId="{EB8256E6-8C5E-406F-BDBD-FC2F4E5DD79E}" destId="{1E450994-CB45-4DFA-BC30-28AFC7611E74}" srcOrd="0" destOrd="0" presId="urn:microsoft.com/office/officeart/2009/layout/CirclePictureHierarchy"/>
    <dgm:cxn modelId="{58FDEDC6-D1D8-4606-86DB-0899F03F347A}" type="presParOf" srcId="{1E450994-CB45-4DFA-BC30-28AFC7611E74}" destId="{8EDA2C30-CAB0-46D7-8554-778A02DD3A2D}" srcOrd="0" destOrd="0" presId="urn:microsoft.com/office/officeart/2009/layout/CirclePictureHierarchy"/>
    <dgm:cxn modelId="{524011C7-7667-43E4-B100-08545DB8E196}" type="presParOf" srcId="{1E450994-CB45-4DFA-BC30-28AFC7611E74}" destId="{3EAED06C-380A-4124-B572-5BFCADAEFBEB}" srcOrd="1" destOrd="0" presId="urn:microsoft.com/office/officeart/2009/layout/CirclePictureHierarchy"/>
    <dgm:cxn modelId="{DA8E2F19-C092-451D-B1CE-A06ECD7FAF02}" type="presParOf" srcId="{EB8256E6-8C5E-406F-BDBD-FC2F4E5DD79E}" destId="{B041E29F-DFD6-498F-B3B9-3B539AB52303}"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6B82F3-1479-43A8-B54C-07374194395B}" type="doc">
      <dgm:prSet loTypeId="urn:microsoft.com/office/officeart/2008/layout/TitlePictureLineup" loCatId="picture" qsTypeId="urn:microsoft.com/office/officeart/2005/8/quickstyle/simple1" qsCatId="simple" csTypeId="urn:microsoft.com/office/officeart/2005/8/colors/colorful1" csCatId="colorful" phldr="1"/>
      <dgm:spPr/>
      <dgm:t>
        <a:bodyPr/>
        <a:lstStyle/>
        <a:p>
          <a:endParaRPr lang="en-US"/>
        </a:p>
      </dgm:t>
    </dgm:pt>
    <dgm:pt modelId="{B6EA0F4E-B2A1-4AC7-ACA1-011154CA80D1}">
      <dgm:prSet phldrT="[Text]"/>
      <dgm:spPr/>
      <dgm:t>
        <a:bodyPr/>
        <a:lstStyle/>
        <a:p>
          <a:r>
            <a:rPr lang="en-US" dirty="0" smtClean="0">
              <a:latin typeface="Franklin Gothic Medium Cond" panose="020B0606030402020204" pitchFamily="34" charset="0"/>
            </a:rPr>
            <a:t>FDI/FII</a:t>
          </a:r>
          <a:endParaRPr lang="en-US" dirty="0">
            <a:latin typeface="Franklin Gothic Medium Cond" panose="020B0606030402020204" pitchFamily="34" charset="0"/>
          </a:endParaRPr>
        </a:p>
      </dgm:t>
    </dgm:pt>
    <dgm:pt modelId="{8EEB32B7-5418-4E3E-B1C1-A0022AB0813B}" type="parTrans" cxnId="{836DD578-5C24-41CC-8850-4D7633E3294B}">
      <dgm:prSet/>
      <dgm:spPr/>
      <dgm:t>
        <a:bodyPr/>
        <a:lstStyle/>
        <a:p>
          <a:endParaRPr lang="en-US"/>
        </a:p>
      </dgm:t>
    </dgm:pt>
    <dgm:pt modelId="{10006639-9DB6-4C8C-83E2-70CE82DAB758}" type="sibTrans" cxnId="{836DD578-5C24-41CC-8850-4D7633E3294B}">
      <dgm:prSet/>
      <dgm:spPr/>
      <dgm:t>
        <a:bodyPr/>
        <a:lstStyle/>
        <a:p>
          <a:endParaRPr lang="en-US"/>
        </a:p>
      </dgm:t>
    </dgm:pt>
    <dgm:pt modelId="{ACEE648C-1423-4E5D-B91A-56C7D562B9FE}">
      <dgm:prSet phldrT="[Text]"/>
      <dgm:spPr/>
      <dgm:t>
        <a:bodyPr/>
        <a:lstStyle/>
        <a:p>
          <a:r>
            <a:rPr lang="en-US" dirty="0" smtClean="0">
              <a:latin typeface="Franklin Gothic Medium Cond" panose="020B0606030402020204" pitchFamily="34" charset="0"/>
            </a:rPr>
            <a:t>Difference abolished</a:t>
          </a:r>
          <a:endParaRPr lang="en-US" dirty="0">
            <a:latin typeface="Franklin Gothic Medium Cond" panose="020B0606030402020204" pitchFamily="34" charset="0"/>
          </a:endParaRPr>
        </a:p>
      </dgm:t>
    </dgm:pt>
    <dgm:pt modelId="{CD901FEF-2E16-4973-9785-2BB50BFF3A9E}" type="parTrans" cxnId="{3B0469B7-5DDF-429E-BAE4-32A50F6C0038}">
      <dgm:prSet/>
      <dgm:spPr/>
      <dgm:t>
        <a:bodyPr/>
        <a:lstStyle/>
        <a:p>
          <a:endParaRPr lang="en-US"/>
        </a:p>
      </dgm:t>
    </dgm:pt>
    <dgm:pt modelId="{6078CCCF-9242-4D39-AFF3-AFF6B1D35432}" type="sibTrans" cxnId="{3B0469B7-5DDF-429E-BAE4-32A50F6C0038}">
      <dgm:prSet/>
      <dgm:spPr/>
      <dgm:t>
        <a:bodyPr/>
        <a:lstStyle/>
        <a:p>
          <a:endParaRPr lang="en-US"/>
        </a:p>
      </dgm:t>
    </dgm:pt>
    <dgm:pt modelId="{24474ADD-47AD-45D1-9E00-D0CEB6073B14}">
      <dgm:prSet phldrT="[Text]"/>
      <dgm:spPr/>
      <dgm:t>
        <a:bodyPr/>
        <a:lstStyle/>
        <a:p>
          <a:r>
            <a:rPr lang="en-US" dirty="0" smtClean="0">
              <a:latin typeface="Franklin Gothic Medium Cond" panose="020B0606030402020204" pitchFamily="34" charset="0"/>
            </a:rPr>
            <a:t>FT/QE</a:t>
          </a:r>
          <a:endParaRPr lang="en-US" dirty="0">
            <a:latin typeface="Franklin Gothic Medium Cond" panose="020B0606030402020204" pitchFamily="34" charset="0"/>
          </a:endParaRPr>
        </a:p>
      </dgm:t>
    </dgm:pt>
    <dgm:pt modelId="{0E3D5D97-6787-4D54-BDB1-CA530B3CD46A}" type="parTrans" cxnId="{5D82C6BC-08E6-4015-940C-727754FB44B0}">
      <dgm:prSet/>
      <dgm:spPr/>
      <dgm:t>
        <a:bodyPr/>
        <a:lstStyle/>
        <a:p>
          <a:endParaRPr lang="en-US"/>
        </a:p>
      </dgm:t>
    </dgm:pt>
    <dgm:pt modelId="{1F101122-F96E-4959-840B-3D1652DA0F4C}" type="sibTrans" cxnId="{5D82C6BC-08E6-4015-940C-727754FB44B0}">
      <dgm:prSet/>
      <dgm:spPr/>
      <dgm:t>
        <a:bodyPr/>
        <a:lstStyle/>
        <a:p>
          <a:endParaRPr lang="en-US"/>
        </a:p>
      </dgm:t>
    </dgm:pt>
    <dgm:pt modelId="{E77A6E6A-351F-46B7-B9AB-51DDCF9D6C51}">
      <dgm:prSet phldrT="[Text]"/>
      <dgm:spPr>
        <a:solidFill>
          <a:schemeClr val="accent2"/>
        </a:solidFill>
      </dgm:spPr>
      <dgm:t>
        <a:bodyPr/>
        <a:lstStyle/>
        <a:p>
          <a:r>
            <a:rPr lang="en-US" dirty="0" smtClean="0">
              <a:latin typeface="Franklin Gothic Medium Cond" panose="020B0606030402020204" pitchFamily="34" charset="0"/>
            </a:rPr>
            <a:t>Impact on Indian Economy</a:t>
          </a:r>
          <a:endParaRPr lang="en-US" dirty="0">
            <a:latin typeface="Franklin Gothic Medium Cond" panose="020B0606030402020204" pitchFamily="34" charset="0"/>
          </a:endParaRPr>
        </a:p>
      </dgm:t>
    </dgm:pt>
    <dgm:pt modelId="{DFD1B6E0-55F1-4848-8365-C34393418519}" type="parTrans" cxnId="{B36ECEA2-C675-4898-B4BE-246817FD5FBA}">
      <dgm:prSet/>
      <dgm:spPr/>
      <dgm:t>
        <a:bodyPr/>
        <a:lstStyle/>
        <a:p>
          <a:endParaRPr lang="en-US"/>
        </a:p>
      </dgm:t>
    </dgm:pt>
    <dgm:pt modelId="{E483EAD3-416F-4B02-B2C9-AF2F6A7A373F}" type="sibTrans" cxnId="{B36ECEA2-C675-4898-B4BE-246817FD5FBA}">
      <dgm:prSet/>
      <dgm:spPr/>
      <dgm:t>
        <a:bodyPr/>
        <a:lstStyle/>
        <a:p>
          <a:endParaRPr lang="en-US"/>
        </a:p>
      </dgm:t>
    </dgm:pt>
    <dgm:pt modelId="{A3FDEB77-F9A0-405F-BF54-74461F71430F}">
      <dgm:prSet phldrT="[Text]"/>
      <dgm:spPr/>
      <dgm:t>
        <a:bodyPr/>
        <a:lstStyle/>
        <a:p>
          <a:r>
            <a:rPr lang="en-US" dirty="0" smtClean="0">
              <a:latin typeface="Franklin Gothic Medium Cond" panose="020B0606030402020204" pitchFamily="34" charset="0"/>
            </a:rPr>
            <a:t>GIFT city</a:t>
          </a:r>
          <a:endParaRPr lang="en-US" dirty="0">
            <a:latin typeface="Franklin Gothic Medium Cond" panose="020B0606030402020204" pitchFamily="34" charset="0"/>
          </a:endParaRPr>
        </a:p>
      </dgm:t>
    </dgm:pt>
    <dgm:pt modelId="{A54ABBE4-4D01-4532-AE85-B1F96EBE28FF}" type="parTrans" cxnId="{273E52BC-9045-4E9D-B105-EF8BACA9B617}">
      <dgm:prSet/>
      <dgm:spPr/>
      <dgm:t>
        <a:bodyPr/>
        <a:lstStyle/>
        <a:p>
          <a:endParaRPr lang="en-US"/>
        </a:p>
      </dgm:t>
    </dgm:pt>
    <dgm:pt modelId="{45C6B71D-4E49-4107-B060-D40A827375F4}" type="sibTrans" cxnId="{273E52BC-9045-4E9D-B105-EF8BACA9B617}">
      <dgm:prSet/>
      <dgm:spPr/>
      <dgm:t>
        <a:bodyPr/>
        <a:lstStyle/>
        <a:p>
          <a:endParaRPr lang="en-US"/>
        </a:p>
      </dgm:t>
    </dgm:pt>
    <dgm:pt modelId="{92049C06-9966-4D86-ADC5-EDD89A257356}">
      <dgm:prSet phldrT="[Text]"/>
      <dgm:spPr/>
      <dgm:t>
        <a:bodyPr/>
        <a:lstStyle/>
        <a:p>
          <a:r>
            <a:rPr lang="en-US" dirty="0" smtClean="0">
              <a:latin typeface="Franklin Gothic Medium Cond" panose="020B0606030402020204" pitchFamily="34" charset="0"/>
            </a:rPr>
            <a:t>Features</a:t>
          </a:r>
          <a:endParaRPr lang="en-US" dirty="0">
            <a:latin typeface="Franklin Gothic Medium Cond" panose="020B0606030402020204" pitchFamily="34" charset="0"/>
          </a:endParaRPr>
        </a:p>
      </dgm:t>
    </dgm:pt>
    <dgm:pt modelId="{7C40886D-97DB-4F29-B9C1-B9CD07A24B57}" type="parTrans" cxnId="{983783D6-799F-4402-925E-C06025FF82EC}">
      <dgm:prSet/>
      <dgm:spPr/>
      <dgm:t>
        <a:bodyPr/>
        <a:lstStyle/>
        <a:p>
          <a:endParaRPr lang="en-US"/>
        </a:p>
      </dgm:t>
    </dgm:pt>
    <dgm:pt modelId="{D2493D44-E26C-4791-A5BC-37A80B7EECDB}" type="sibTrans" cxnId="{983783D6-799F-4402-925E-C06025FF82EC}">
      <dgm:prSet/>
      <dgm:spPr/>
      <dgm:t>
        <a:bodyPr/>
        <a:lstStyle/>
        <a:p>
          <a:endParaRPr lang="en-US"/>
        </a:p>
      </dgm:t>
    </dgm:pt>
    <dgm:pt modelId="{529F1184-67F2-4EF8-8172-F51C0CF69EB7}">
      <dgm:prSet phldrT="[Text]"/>
      <dgm:spPr/>
      <dgm:t>
        <a:bodyPr/>
        <a:lstStyle/>
        <a:p>
          <a:r>
            <a:rPr lang="en-US" dirty="0" smtClean="0">
              <a:latin typeface="Franklin Gothic Medium Cond" panose="020B0606030402020204" pitchFamily="34" charset="0"/>
            </a:rPr>
            <a:t>Various limits</a:t>
          </a:r>
          <a:endParaRPr lang="en-US" dirty="0">
            <a:latin typeface="Franklin Gothic Medium Cond" panose="020B0606030402020204" pitchFamily="34" charset="0"/>
          </a:endParaRPr>
        </a:p>
      </dgm:t>
    </dgm:pt>
    <dgm:pt modelId="{3D5E4564-8540-4EAE-85C5-5AB7FC185909}" type="parTrans" cxnId="{3A359F34-31A8-4357-8AFD-A6D51C1BFF1C}">
      <dgm:prSet/>
      <dgm:spPr/>
      <dgm:t>
        <a:bodyPr/>
        <a:lstStyle/>
        <a:p>
          <a:endParaRPr lang="en-US"/>
        </a:p>
      </dgm:t>
    </dgm:pt>
    <dgm:pt modelId="{5CDD29E5-253F-4352-A569-A1BD64B08AF2}" type="sibTrans" cxnId="{3A359F34-31A8-4357-8AFD-A6D51C1BFF1C}">
      <dgm:prSet/>
      <dgm:spPr/>
      <dgm:t>
        <a:bodyPr/>
        <a:lstStyle/>
        <a:p>
          <a:endParaRPr lang="en-US"/>
        </a:p>
      </dgm:t>
    </dgm:pt>
    <dgm:pt modelId="{8C66D6BB-8FA9-4FBF-98A9-686A4CFA1129}">
      <dgm:prSet phldrT="[Text]"/>
      <dgm:spPr/>
      <dgm:t>
        <a:bodyPr/>
        <a:lstStyle/>
        <a:p>
          <a:r>
            <a:rPr lang="en-US" dirty="0" smtClean="0">
              <a:latin typeface="Franklin Gothic Medium Cond" panose="020B0606030402020204" pitchFamily="34" charset="0"/>
            </a:rPr>
            <a:t>FIPB</a:t>
          </a:r>
          <a:endParaRPr lang="en-US" dirty="0">
            <a:latin typeface="Franklin Gothic Medium Cond" panose="020B0606030402020204" pitchFamily="34" charset="0"/>
          </a:endParaRPr>
        </a:p>
      </dgm:t>
    </dgm:pt>
    <dgm:pt modelId="{F8E3D612-B68C-4E13-9FF2-76120797E970}" type="parTrans" cxnId="{72F0795B-4213-46A1-A1C6-5064953860C2}">
      <dgm:prSet/>
      <dgm:spPr/>
      <dgm:t>
        <a:bodyPr/>
        <a:lstStyle/>
        <a:p>
          <a:endParaRPr lang="en-US"/>
        </a:p>
      </dgm:t>
    </dgm:pt>
    <dgm:pt modelId="{0D1F40F4-27E7-4920-9FC9-7B65C3582303}" type="sibTrans" cxnId="{72F0795B-4213-46A1-A1C6-5064953860C2}">
      <dgm:prSet/>
      <dgm:spPr/>
      <dgm:t>
        <a:bodyPr/>
        <a:lstStyle/>
        <a:p>
          <a:endParaRPr lang="en-US"/>
        </a:p>
      </dgm:t>
    </dgm:pt>
    <dgm:pt modelId="{372ABE87-FBCA-4F57-A279-D1D44498DD30}">
      <dgm:prSet phldrT="[Text]"/>
      <dgm:spPr>
        <a:solidFill>
          <a:schemeClr val="accent2"/>
        </a:solidFill>
      </dgm:spPr>
      <dgm:t>
        <a:bodyPr/>
        <a:lstStyle/>
        <a:p>
          <a:r>
            <a:rPr lang="en-US" dirty="0" smtClean="0">
              <a:latin typeface="Franklin Gothic Medium Cond" panose="020B0606030402020204" pitchFamily="34" charset="0"/>
            </a:rPr>
            <a:t>Meaning</a:t>
          </a:r>
          <a:endParaRPr lang="en-US" dirty="0">
            <a:latin typeface="Franklin Gothic Medium Cond" panose="020B0606030402020204" pitchFamily="34" charset="0"/>
          </a:endParaRPr>
        </a:p>
      </dgm:t>
    </dgm:pt>
    <dgm:pt modelId="{1E0F660F-3E10-4FBF-A778-E0EE88212634}" type="parTrans" cxnId="{55B5755E-6A10-4120-9C0C-ABDC75A1CFEF}">
      <dgm:prSet/>
      <dgm:spPr/>
      <dgm:t>
        <a:bodyPr/>
        <a:lstStyle/>
        <a:p>
          <a:endParaRPr lang="en-US"/>
        </a:p>
      </dgm:t>
    </dgm:pt>
    <dgm:pt modelId="{A1AE70EB-43A2-481F-A19E-11F6F526BC61}" type="sibTrans" cxnId="{55B5755E-6A10-4120-9C0C-ABDC75A1CFEF}">
      <dgm:prSet/>
      <dgm:spPr/>
      <dgm:t>
        <a:bodyPr/>
        <a:lstStyle/>
        <a:p>
          <a:endParaRPr lang="en-US"/>
        </a:p>
      </dgm:t>
    </dgm:pt>
    <dgm:pt modelId="{4DEDA86D-80DE-41CD-9C69-469ABDA6F3E0}">
      <dgm:prSet phldrT="[Text]"/>
      <dgm:spPr/>
      <dgm:t>
        <a:bodyPr/>
        <a:lstStyle/>
        <a:p>
          <a:r>
            <a:rPr lang="en-US" dirty="0" smtClean="0">
              <a:latin typeface="Franklin Gothic Medium Cond" panose="020B0606030402020204" pitchFamily="34" charset="0"/>
            </a:rPr>
            <a:t>Forex Reserve</a:t>
          </a:r>
          <a:endParaRPr lang="en-US" dirty="0">
            <a:latin typeface="Franklin Gothic Medium Cond" panose="020B0606030402020204" pitchFamily="34" charset="0"/>
          </a:endParaRPr>
        </a:p>
      </dgm:t>
    </dgm:pt>
    <dgm:pt modelId="{83A6F4C2-49C0-43EB-A405-F2D4A1F038BA}" type="parTrans" cxnId="{21545D6A-2608-4EF3-A658-7C43C615D732}">
      <dgm:prSet/>
      <dgm:spPr/>
      <dgm:t>
        <a:bodyPr/>
        <a:lstStyle/>
        <a:p>
          <a:endParaRPr lang="en-US"/>
        </a:p>
      </dgm:t>
    </dgm:pt>
    <dgm:pt modelId="{2E6848CB-8EA8-480F-8355-BB7B102E9258}" type="sibTrans" cxnId="{21545D6A-2608-4EF3-A658-7C43C615D732}">
      <dgm:prSet/>
      <dgm:spPr/>
      <dgm:t>
        <a:bodyPr/>
        <a:lstStyle/>
        <a:p>
          <a:endParaRPr lang="en-US"/>
        </a:p>
      </dgm:t>
    </dgm:pt>
    <dgm:pt modelId="{C80E7CC4-0CDA-420C-B89A-3A82088846DD}">
      <dgm:prSet phldrT="[Text]"/>
      <dgm:spPr/>
      <dgm:t>
        <a:bodyPr/>
        <a:lstStyle/>
        <a:p>
          <a:r>
            <a:rPr lang="en-US" dirty="0" smtClean="0">
              <a:latin typeface="Franklin Gothic Medium Cond" panose="020B0606030402020204" pitchFamily="34" charset="0"/>
            </a:rPr>
            <a:t>China ~4 trill, how?</a:t>
          </a:r>
          <a:endParaRPr lang="en-US" dirty="0">
            <a:latin typeface="Franklin Gothic Medium Cond" panose="020B0606030402020204" pitchFamily="34" charset="0"/>
          </a:endParaRPr>
        </a:p>
      </dgm:t>
    </dgm:pt>
    <dgm:pt modelId="{7F506558-76C5-4A6E-A4D3-0B80507F70E5}" type="parTrans" cxnId="{3A21875B-ACE8-463D-9368-95D6B5582EFC}">
      <dgm:prSet/>
      <dgm:spPr/>
      <dgm:t>
        <a:bodyPr/>
        <a:lstStyle/>
        <a:p>
          <a:endParaRPr lang="en-US"/>
        </a:p>
      </dgm:t>
    </dgm:pt>
    <dgm:pt modelId="{26B2A916-92EE-4D57-9D4A-C4FAE99D1B96}" type="sibTrans" cxnId="{3A21875B-ACE8-463D-9368-95D6B5582EFC}">
      <dgm:prSet/>
      <dgm:spPr/>
      <dgm:t>
        <a:bodyPr/>
        <a:lstStyle/>
        <a:p>
          <a:endParaRPr lang="en-US"/>
        </a:p>
      </dgm:t>
    </dgm:pt>
    <dgm:pt modelId="{1A1F90C0-515B-4F1B-AF7A-992B307CC2E3}">
      <dgm:prSet phldrT="[Text]"/>
      <dgm:spPr/>
      <dgm:t>
        <a:bodyPr/>
        <a:lstStyle/>
        <a:p>
          <a:r>
            <a:rPr lang="en-US" dirty="0" smtClean="0">
              <a:latin typeface="Franklin Gothic Medium Cond" panose="020B0606030402020204" pitchFamily="34" charset="0"/>
            </a:rPr>
            <a:t>India target 750 bn.</a:t>
          </a:r>
          <a:endParaRPr lang="en-US" dirty="0">
            <a:latin typeface="Franklin Gothic Medium Cond" panose="020B0606030402020204" pitchFamily="34" charset="0"/>
          </a:endParaRPr>
        </a:p>
      </dgm:t>
    </dgm:pt>
    <dgm:pt modelId="{5FD38C4A-4628-4F8A-B245-D232C82E7363}" type="parTrans" cxnId="{D682D564-4EB4-40D4-BA27-06984D3FBA2C}">
      <dgm:prSet/>
      <dgm:spPr/>
      <dgm:t>
        <a:bodyPr/>
        <a:lstStyle/>
        <a:p>
          <a:endParaRPr lang="en-US"/>
        </a:p>
      </dgm:t>
    </dgm:pt>
    <dgm:pt modelId="{D0842FCA-16D3-4C7E-B20E-04BBC5FEDF9B}" type="sibTrans" cxnId="{D682D564-4EB4-40D4-BA27-06984D3FBA2C}">
      <dgm:prSet/>
      <dgm:spPr/>
      <dgm:t>
        <a:bodyPr/>
        <a:lstStyle/>
        <a:p>
          <a:endParaRPr lang="en-US"/>
        </a:p>
      </dgm:t>
    </dgm:pt>
    <dgm:pt modelId="{D2591ABF-4689-4870-B2B4-46FD015DAB8D}">
      <dgm:prSet phldrT="[Text]"/>
      <dgm:spPr/>
      <dgm:t>
        <a:bodyPr/>
        <a:lstStyle/>
        <a:p>
          <a:r>
            <a:rPr lang="en-US" dirty="0" smtClean="0">
              <a:latin typeface="Franklin Gothic Medium Cond" panose="020B0606030402020204" pitchFamily="34" charset="0"/>
            </a:rPr>
            <a:t>challenges</a:t>
          </a:r>
          <a:endParaRPr lang="en-US" dirty="0">
            <a:latin typeface="Franklin Gothic Medium Cond" panose="020B0606030402020204" pitchFamily="34" charset="0"/>
          </a:endParaRPr>
        </a:p>
      </dgm:t>
    </dgm:pt>
    <dgm:pt modelId="{E2800F19-B376-4BDC-9465-79C05348D651}" type="parTrans" cxnId="{93090028-0166-4A44-81C3-B3E9CA795319}">
      <dgm:prSet/>
      <dgm:spPr/>
      <dgm:t>
        <a:bodyPr/>
        <a:lstStyle/>
        <a:p>
          <a:endParaRPr lang="en-US"/>
        </a:p>
      </dgm:t>
    </dgm:pt>
    <dgm:pt modelId="{9C438F1C-240B-40E0-A876-65EFFE4E6E68}" type="sibTrans" cxnId="{93090028-0166-4A44-81C3-B3E9CA795319}">
      <dgm:prSet/>
      <dgm:spPr/>
      <dgm:t>
        <a:bodyPr/>
        <a:lstStyle/>
        <a:p>
          <a:endParaRPr lang="en-US"/>
        </a:p>
      </dgm:t>
    </dgm:pt>
    <dgm:pt modelId="{CA070543-24D0-4BE8-868E-CEEE8004DF17}" type="pres">
      <dgm:prSet presAssocID="{E46B82F3-1479-43A8-B54C-07374194395B}" presName="Name0" presStyleCnt="0">
        <dgm:presLayoutVars>
          <dgm:dir/>
        </dgm:presLayoutVars>
      </dgm:prSet>
      <dgm:spPr/>
      <dgm:t>
        <a:bodyPr/>
        <a:lstStyle/>
        <a:p>
          <a:endParaRPr lang="en-US"/>
        </a:p>
      </dgm:t>
    </dgm:pt>
    <dgm:pt modelId="{3B7660F8-302F-4A89-AADE-9441A68C1998}" type="pres">
      <dgm:prSet presAssocID="{B6EA0F4E-B2A1-4AC7-ACA1-011154CA80D1}" presName="composite" presStyleCnt="0"/>
      <dgm:spPr/>
    </dgm:pt>
    <dgm:pt modelId="{20051D2A-4E7D-4A56-951D-591CB45DFC5D}" type="pres">
      <dgm:prSet presAssocID="{B6EA0F4E-B2A1-4AC7-ACA1-011154CA80D1}" presName="Accent" presStyleLbl="alignAcc1" presStyleIdx="0" presStyleCnt="4"/>
      <dgm:spPr/>
    </dgm:pt>
    <dgm:pt modelId="{651C1E61-7143-4251-A812-8A8A6C3383F1}" type="pres">
      <dgm:prSet presAssocID="{B6EA0F4E-B2A1-4AC7-ACA1-011154CA80D1}" presName="Image" presStyleLbl="node1" presStyleIdx="0" presStyleCnt="4"/>
      <dgm:spPr>
        <a:blipFill rotWithShape="1">
          <a:blip xmlns:r="http://schemas.openxmlformats.org/officeDocument/2006/relationships" r:embed="rId1"/>
          <a:stretch>
            <a:fillRect/>
          </a:stretch>
        </a:blipFill>
      </dgm:spPr>
    </dgm:pt>
    <dgm:pt modelId="{7E8989B5-5681-4D32-A578-B646E4419630}" type="pres">
      <dgm:prSet presAssocID="{B6EA0F4E-B2A1-4AC7-ACA1-011154CA80D1}" presName="Child" presStyleLbl="revTx" presStyleIdx="0" presStyleCnt="4">
        <dgm:presLayoutVars>
          <dgm:bulletEnabled val="1"/>
        </dgm:presLayoutVars>
      </dgm:prSet>
      <dgm:spPr/>
      <dgm:t>
        <a:bodyPr/>
        <a:lstStyle/>
        <a:p>
          <a:endParaRPr lang="en-US"/>
        </a:p>
      </dgm:t>
    </dgm:pt>
    <dgm:pt modelId="{989A07DA-35FC-474F-BEBA-46C36869E353}" type="pres">
      <dgm:prSet presAssocID="{B6EA0F4E-B2A1-4AC7-ACA1-011154CA80D1}" presName="Parent" presStyleLbl="alignNode1" presStyleIdx="0" presStyleCnt="4">
        <dgm:presLayoutVars>
          <dgm:bulletEnabled val="1"/>
        </dgm:presLayoutVars>
      </dgm:prSet>
      <dgm:spPr/>
      <dgm:t>
        <a:bodyPr/>
        <a:lstStyle/>
        <a:p>
          <a:endParaRPr lang="en-US"/>
        </a:p>
      </dgm:t>
    </dgm:pt>
    <dgm:pt modelId="{802E55B4-6798-472D-BC75-E6A4F4F5D747}" type="pres">
      <dgm:prSet presAssocID="{10006639-9DB6-4C8C-83E2-70CE82DAB758}" presName="sibTrans" presStyleCnt="0"/>
      <dgm:spPr/>
    </dgm:pt>
    <dgm:pt modelId="{07462A1F-E4D4-4650-947D-74A68C224603}" type="pres">
      <dgm:prSet presAssocID="{24474ADD-47AD-45D1-9E00-D0CEB6073B14}" presName="composite" presStyleCnt="0"/>
      <dgm:spPr/>
    </dgm:pt>
    <dgm:pt modelId="{586ECAEB-4737-46EB-8618-8F33777E264F}" type="pres">
      <dgm:prSet presAssocID="{24474ADD-47AD-45D1-9E00-D0CEB6073B14}" presName="Accent" presStyleLbl="alignAcc1" presStyleIdx="1" presStyleCnt="4"/>
      <dgm:spPr/>
    </dgm:pt>
    <dgm:pt modelId="{536A8A57-096D-4B71-ADF9-3292F698EF7C}" type="pres">
      <dgm:prSet presAssocID="{24474ADD-47AD-45D1-9E00-D0CEB6073B14}" presName="Image" presStyleLbl="node1" presStyleIdx="1" presStyleCnt="4"/>
      <dgm:spPr>
        <a:blipFill rotWithShape="1">
          <a:blip xmlns:r="http://schemas.openxmlformats.org/officeDocument/2006/relationships" r:embed="rId2"/>
          <a:stretch>
            <a:fillRect/>
          </a:stretch>
        </a:blipFill>
      </dgm:spPr>
    </dgm:pt>
    <dgm:pt modelId="{5DAA64C7-7B5C-4A3E-80AC-98FDDA71C7D3}" type="pres">
      <dgm:prSet presAssocID="{24474ADD-47AD-45D1-9E00-D0CEB6073B14}" presName="Child" presStyleLbl="revTx" presStyleIdx="1" presStyleCnt="4">
        <dgm:presLayoutVars>
          <dgm:bulletEnabled val="1"/>
        </dgm:presLayoutVars>
      </dgm:prSet>
      <dgm:spPr/>
      <dgm:t>
        <a:bodyPr/>
        <a:lstStyle/>
        <a:p>
          <a:endParaRPr lang="en-US"/>
        </a:p>
      </dgm:t>
    </dgm:pt>
    <dgm:pt modelId="{178A470C-518D-4EB8-8B13-3CFCF6180554}" type="pres">
      <dgm:prSet presAssocID="{24474ADD-47AD-45D1-9E00-D0CEB6073B14}" presName="Parent" presStyleLbl="alignNode1" presStyleIdx="1" presStyleCnt="4">
        <dgm:presLayoutVars>
          <dgm:bulletEnabled val="1"/>
        </dgm:presLayoutVars>
      </dgm:prSet>
      <dgm:spPr/>
      <dgm:t>
        <a:bodyPr/>
        <a:lstStyle/>
        <a:p>
          <a:endParaRPr lang="en-US"/>
        </a:p>
      </dgm:t>
    </dgm:pt>
    <dgm:pt modelId="{112B3D71-187E-4FF7-ADA7-A13FA77CA8B9}" type="pres">
      <dgm:prSet presAssocID="{1F101122-F96E-4959-840B-3D1652DA0F4C}" presName="sibTrans" presStyleCnt="0"/>
      <dgm:spPr/>
    </dgm:pt>
    <dgm:pt modelId="{94D3F0C1-8A20-49FA-B606-12620000EAFC}" type="pres">
      <dgm:prSet presAssocID="{4DEDA86D-80DE-41CD-9C69-469ABDA6F3E0}" presName="composite" presStyleCnt="0"/>
      <dgm:spPr/>
    </dgm:pt>
    <dgm:pt modelId="{04D82601-BA75-4130-B4A2-57E8AB8606BD}" type="pres">
      <dgm:prSet presAssocID="{4DEDA86D-80DE-41CD-9C69-469ABDA6F3E0}" presName="Accent" presStyleLbl="alignAcc1" presStyleIdx="2" presStyleCnt="4"/>
      <dgm:spPr/>
    </dgm:pt>
    <dgm:pt modelId="{4732D522-0688-4E80-BB6B-256C0E81C665}" type="pres">
      <dgm:prSet presAssocID="{4DEDA86D-80DE-41CD-9C69-469ABDA6F3E0}" presName="Image" presStyleLbl="node1" presStyleIdx="2" presStyleCnt="4"/>
      <dgm:spPr>
        <a:blipFill rotWithShape="1">
          <a:blip xmlns:r="http://schemas.openxmlformats.org/officeDocument/2006/relationships" r:embed="rId3"/>
          <a:stretch>
            <a:fillRect/>
          </a:stretch>
        </a:blipFill>
      </dgm:spPr>
    </dgm:pt>
    <dgm:pt modelId="{7072F5BA-8FD9-4DB8-965D-67D77759DDE3}" type="pres">
      <dgm:prSet presAssocID="{4DEDA86D-80DE-41CD-9C69-469ABDA6F3E0}" presName="Child" presStyleLbl="revTx" presStyleIdx="2" presStyleCnt="4">
        <dgm:presLayoutVars>
          <dgm:bulletEnabled val="1"/>
        </dgm:presLayoutVars>
      </dgm:prSet>
      <dgm:spPr/>
      <dgm:t>
        <a:bodyPr/>
        <a:lstStyle/>
        <a:p>
          <a:endParaRPr lang="en-US"/>
        </a:p>
      </dgm:t>
    </dgm:pt>
    <dgm:pt modelId="{F64E4680-EB32-4583-82F9-0CB637301F63}" type="pres">
      <dgm:prSet presAssocID="{4DEDA86D-80DE-41CD-9C69-469ABDA6F3E0}" presName="Parent" presStyleLbl="alignNode1" presStyleIdx="2" presStyleCnt="4">
        <dgm:presLayoutVars>
          <dgm:bulletEnabled val="1"/>
        </dgm:presLayoutVars>
      </dgm:prSet>
      <dgm:spPr/>
      <dgm:t>
        <a:bodyPr/>
        <a:lstStyle/>
        <a:p>
          <a:endParaRPr lang="en-US"/>
        </a:p>
      </dgm:t>
    </dgm:pt>
    <dgm:pt modelId="{BB28DBA5-7F73-470E-8C50-25F430C85BF3}" type="pres">
      <dgm:prSet presAssocID="{2E6848CB-8EA8-480F-8355-BB7B102E9258}" presName="sibTrans" presStyleCnt="0"/>
      <dgm:spPr/>
    </dgm:pt>
    <dgm:pt modelId="{BD8D2AFE-CFCC-45A4-AF52-409C5CBE335F}" type="pres">
      <dgm:prSet presAssocID="{A3FDEB77-F9A0-405F-BF54-74461F71430F}" presName="composite" presStyleCnt="0"/>
      <dgm:spPr/>
    </dgm:pt>
    <dgm:pt modelId="{4C383CDE-73A9-4B57-97E6-CFEF43B6B4AD}" type="pres">
      <dgm:prSet presAssocID="{A3FDEB77-F9A0-405F-BF54-74461F71430F}" presName="Accent" presStyleLbl="alignAcc1" presStyleIdx="3" presStyleCnt="4"/>
      <dgm:spPr/>
    </dgm:pt>
    <dgm:pt modelId="{A978A87B-5A4D-457D-BD8C-B527A1BAABA1}" type="pres">
      <dgm:prSet presAssocID="{A3FDEB77-F9A0-405F-BF54-74461F71430F}" presName="Image" presStyleLbl="node1" presStyleIdx="3" presStyleCnt="4"/>
      <dgm:spPr>
        <a:blipFill rotWithShape="1">
          <a:blip xmlns:r="http://schemas.openxmlformats.org/officeDocument/2006/relationships" r:embed="rId4"/>
          <a:stretch>
            <a:fillRect/>
          </a:stretch>
        </a:blipFill>
      </dgm:spPr>
    </dgm:pt>
    <dgm:pt modelId="{296517EB-551D-4FD7-B83E-B8EDB4856AB0}" type="pres">
      <dgm:prSet presAssocID="{A3FDEB77-F9A0-405F-BF54-74461F71430F}" presName="Child" presStyleLbl="revTx" presStyleIdx="3" presStyleCnt="4">
        <dgm:presLayoutVars>
          <dgm:bulletEnabled val="1"/>
        </dgm:presLayoutVars>
      </dgm:prSet>
      <dgm:spPr/>
      <dgm:t>
        <a:bodyPr/>
        <a:lstStyle/>
        <a:p>
          <a:endParaRPr lang="en-US"/>
        </a:p>
      </dgm:t>
    </dgm:pt>
    <dgm:pt modelId="{28723667-F32D-458E-9A80-ACE7A86477DA}" type="pres">
      <dgm:prSet presAssocID="{A3FDEB77-F9A0-405F-BF54-74461F71430F}" presName="Parent" presStyleLbl="alignNode1" presStyleIdx="3" presStyleCnt="4">
        <dgm:presLayoutVars>
          <dgm:bulletEnabled val="1"/>
        </dgm:presLayoutVars>
      </dgm:prSet>
      <dgm:spPr/>
      <dgm:t>
        <a:bodyPr/>
        <a:lstStyle/>
        <a:p>
          <a:endParaRPr lang="en-US"/>
        </a:p>
      </dgm:t>
    </dgm:pt>
  </dgm:ptLst>
  <dgm:cxnLst>
    <dgm:cxn modelId="{3DA58B48-06B6-44AA-9EFA-C7506D3E847F}" type="presOf" srcId="{92049C06-9966-4D86-ADC5-EDD89A257356}" destId="{296517EB-551D-4FD7-B83E-B8EDB4856AB0}" srcOrd="0" destOrd="0" presId="urn:microsoft.com/office/officeart/2008/layout/TitlePictureLineup"/>
    <dgm:cxn modelId="{59CA038C-3D7E-45A6-B32C-4ACDBD9D0538}" type="presOf" srcId="{8C66D6BB-8FA9-4FBF-98A9-686A4CFA1129}" destId="{7E8989B5-5681-4D32-A578-B646E4419630}" srcOrd="0" destOrd="2" presId="urn:microsoft.com/office/officeart/2008/layout/TitlePictureLineup"/>
    <dgm:cxn modelId="{5D82C6BC-08E6-4015-940C-727754FB44B0}" srcId="{E46B82F3-1479-43A8-B54C-07374194395B}" destId="{24474ADD-47AD-45D1-9E00-D0CEB6073B14}" srcOrd="1" destOrd="0" parTransId="{0E3D5D97-6787-4D54-BDB1-CA530B3CD46A}" sibTransId="{1F101122-F96E-4959-840B-3D1652DA0F4C}"/>
    <dgm:cxn modelId="{93090028-0166-4A44-81C3-B3E9CA795319}" srcId="{A3FDEB77-F9A0-405F-BF54-74461F71430F}" destId="{D2591ABF-4689-4870-B2B4-46FD015DAB8D}" srcOrd="1" destOrd="0" parTransId="{E2800F19-B376-4BDC-9465-79C05348D651}" sibTransId="{9C438F1C-240B-40E0-A876-65EFFE4E6E68}"/>
    <dgm:cxn modelId="{AE9FFCBF-FFE9-4FAD-9EB4-1CA0B096F1B3}" type="presOf" srcId="{E46B82F3-1479-43A8-B54C-07374194395B}" destId="{CA070543-24D0-4BE8-868E-CEEE8004DF17}" srcOrd="0" destOrd="0" presId="urn:microsoft.com/office/officeart/2008/layout/TitlePictureLineup"/>
    <dgm:cxn modelId="{3A3AA63B-EF48-4708-828B-736313C209E6}" type="presOf" srcId="{24474ADD-47AD-45D1-9E00-D0CEB6073B14}" destId="{178A470C-518D-4EB8-8B13-3CFCF6180554}" srcOrd="0" destOrd="0" presId="urn:microsoft.com/office/officeart/2008/layout/TitlePictureLineup"/>
    <dgm:cxn modelId="{55B5755E-6A10-4120-9C0C-ABDC75A1CFEF}" srcId="{24474ADD-47AD-45D1-9E00-D0CEB6073B14}" destId="{372ABE87-FBCA-4F57-A279-D1D44498DD30}" srcOrd="0" destOrd="0" parTransId="{1E0F660F-3E10-4FBF-A778-E0EE88212634}" sibTransId="{A1AE70EB-43A2-481F-A19E-11F6F526BC61}"/>
    <dgm:cxn modelId="{836DD578-5C24-41CC-8850-4D7633E3294B}" srcId="{E46B82F3-1479-43A8-B54C-07374194395B}" destId="{B6EA0F4E-B2A1-4AC7-ACA1-011154CA80D1}" srcOrd="0" destOrd="0" parTransId="{8EEB32B7-5418-4E3E-B1C1-A0022AB0813B}" sibTransId="{10006639-9DB6-4C8C-83E2-70CE82DAB758}"/>
    <dgm:cxn modelId="{21545D6A-2608-4EF3-A658-7C43C615D732}" srcId="{E46B82F3-1479-43A8-B54C-07374194395B}" destId="{4DEDA86D-80DE-41CD-9C69-469ABDA6F3E0}" srcOrd="2" destOrd="0" parTransId="{83A6F4C2-49C0-43EB-A405-F2D4A1F038BA}" sibTransId="{2E6848CB-8EA8-480F-8355-BB7B102E9258}"/>
    <dgm:cxn modelId="{FB4DADEF-D73E-46F8-877D-99D4A16DFD3C}" type="presOf" srcId="{C80E7CC4-0CDA-420C-B89A-3A82088846DD}" destId="{7072F5BA-8FD9-4DB8-965D-67D77759DDE3}" srcOrd="0" destOrd="0" presId="urn:microsoft.com/office/officeart/2008/layout/TitlePictureLineup"/>
    <dgm:cxn modelId="{AC0900B7-BF6C-43ED-AE5F-00FD0196B368}" type="presOf" srcId="{ACEE648C-1423-4E5D-B91A-56C7D562B9FE}" destId="{7E8989B5-5681-4D32-A578-B646E4419630}" srcOrd="0" destOrd="1" presId="urn:microsoft.com/office/officeart/2008/layout/TitlePictureLineup"/>
    <dgm:cxn modelId="{3B0469B7-5DDF-429E-BAE4-32A50F6C0038}" srcId="{B6EA0F4E-B2A1-4AC7-ACA1-011154CA80D1}" destId="{ACEE648C-1423-4E5D-B91A-56C7D562B9FE}" srcOrd="1" destOrd="0" parTransId="{CD901FEF-2E16-4973-9785-2BB50BFF3A9E}" sibTransId="{6078CCCF-9242-4D39-AFF3-AFF6B1D35432}"/>
    <dgm:cxn modelId="{9C37022F-C7D0-45AB-8B3C-6E8084D67801}" type="presOf" srcId="{D2591ABF-4689-4870-B2B4-46FD015DAB8D}" destId="{296517EB-551D-4FD7-B83E-B8EDB4856AB0}" srcOrd="0" destOrd="1" presId="urn:microsoft.com/office/officeart/2008/layout/TitlePictureLineup"/>
    <dgm:cxn modelId="{5C86AC2F-AE92-4900-91CF-0D2C532ACE6A}" type="presOf" srcId="{E77A6E6A-351F-46B7-B9AB-51DDCF9D6C51}" destId="{5DAA64C7-7B5C-4A3E-80AC-98FDDA71C7D3}" srcOrd="0" destOrd="1" presId="urn:microsoft.com/office/officeart/2008/layout/TitlePictureLineup"/>
    <dgm:cxn modelId="{3A359F34-31A8-4357-8AFD-A6D51C1BFF1C}" srcId="{B6EA0F4E-B2A1-4AC7-ACA1-011154CA80D1}" destId="{529F1184-67F2-4EF8-8172-F51C0CF69EB7}" srcOrd="0" destOrd="0" parTransId="{3D5E4564-8540-4EAE-85C5-5AB7FC185909}" sibTransId="{5CDD29E5-253F-4352-A569-A1BD64B08AF2}"/>
    <dgm:cxn modelId="{BA344AC1-31BA-4AFE-9849-BDC8608F2C80}" type="presOf" srcId="{372ABE87-FBCA-4F57-A279-D1D44498DD30}" destId="{5DAA64C7-7B5C-4A3E-80AC-98FDDA71C7D3}" srcOrd="0" destOrd="0" presId="urn:microsoft.com/office/officeart/2008/layout/TitlePictureLineup"/>
    <dgm:cxn modelId="{790BB26F-A199-4542-AB73-2C9484AD5D2D}" type="presOf" srcId="{B6EA0F4E-B2A1-4AC7-ACA1-011154CA80D1}" destId="{989A07DA-35FC-474F-BEBA-46C36869E353}" srcOrd="0" destOrd="0" presId="urn:microsoft.com/office/officeart/2008/layout/TitlePictureLineup"/>
    <dgm:cxn modelId="{D682D564-4EB4-40D4-BA27-06984D3FBA2C}" srcId="{4DEDA86D-80DE-41CD-9C69-469ABDA6F3E0}" destId="{1A1F90C0-515B-4F1B-AF7A-992B307CC2E3}" srcOrd="1" destOrd="0" parTransId="{5FD38C4A-4628-4F8A-B245-D232C82E7363}" sibTransId="{D0842FCA-16D3-4C7E-B20E-04BBC5FEDF9B}"/>
    <dgm:cxn modelId="{81705DA2-2E4D-465C-A912-8835A531AB80}" type="presOf" srcId="{529F1184-67F2-4EF8-8172-F51C0CF69EB7}" destId="{7E8989B5-5681-4D32-A578-B646E4419630}" srcOrd="0" destOrd="0" presId="urn:microsoft.com/office/officeart/2008/layout/TitlePictureLineup"/>
    <dgm:cxn modelId="{664A15FD-BFCE-4E51-B2BC-D042925AAC47}" type="presOf" srcId="{1A1F90C0-515B-4F1B-AF7A-992B307CC2E3}" destId="{7072F5BA-8FD9-4DB8-965D-67D77759DDE3}" srcOrd="0" destOrd="1" presId="urn:microsoft.com/office/officeart/2008/layout/TitlePictureLineup"/>
    <dgm:cxn modelId="{DA4E280C-8E06-43B7-9EC2-DB5941FA5017}" type="presOf" srcId="{A3FDEB77-F9A0-405F-BF54-74461F71430F}" destId="{28723667-F32D-458E-9A80-ACE7A86477DA}" srcOrd="0" destOrd="0" presId="urn:microsoft.com/office/officeart/2008/layout/TitlePictureLineup"/>
    <dgm:cxn modelId="{273E52BC-9045-4E9D-B105-EF8BACA9B617}" srcId="{E46B82F3-1479-43A8-B54C-07374194395B}" destId="{A3FDEB77-F9A0-405F-BF54-74461F71430F}" srcOrd="3" destOrd="0" parTransId="{A54ABBE4-4D01-4532-AE85-B1F96EBE28FF}" sibTransId="{45C6B71D-4E49-4107-B060-D40A827375F4}"/>
    <dgm:cxn modelId="{3A21875B-ACE8-463D-9368-95D6B5582EFC}" srcId="{4DEDA86D-80DE-41CD-9C69-469ABDA6F3E0}" destId="{C80E7CC4-0CDA-420C-B89A-3A82088846DD}" srcOrd="0" destOrd="0" parTransId="{7F506558-76C5-4A6E-A4D3-0B80507F70E5}" sibTransId="{26B2A916-92EE-4D57-9D4A-C4FAE99D1B96}"/>
    <dgm:cxn modelId="{72F0795B-4213-46A1-A1C6-5064953860C2}" srcId="{B6EA0F4E-B2A1-4AC7-ACA1-011154CA80D1}" destId="{8C66D6BB-8FA9-4FBF-98A9-686A4CFA1129}" srcOrd="2" destOrd="0" parTransId="{F8E3D612-B68C-4E13-9FF2-76120797E970}" sibTransId="{0D1F40F4-27E7-4920-9FC9-7B65C3582303}"/>
    <dgm:cxn modelId="{983783D6-799F-4402-925E-C06025FF82EC}" srcId="{A3FDEB77-F9A0-405F-BF54-74461F71430F}" destId="{92049C06-9966-4D86-ADC5-EDD89A257356}" srcOrd="0" destOrd="0" parTransId="{7C40886D-97DB-4F29-B9C1-B9CD07A24B57}" sibTransId="{D2493D44-E26C-4791-A5BC-37A80B7EECDB}"/>
    <dgm:cxn modelId="{B36ECEA2-C675-4898-B4BE-246817FD5FBA}" srcId="{24474ADD-47AD-45D1-9E00-D0CEB6073B14}" destId="{E77A6E6A-351F-46B7-B9AB-51DDCF9D6C51}" srcOrd="1" destOrd="0" parTransId="{DFD1B6E0-55F1-4848-8365-C34393418519}" sibTransId="{E483EAD3-416F-4B02-B2C9-AF2F6A7A373F}"/>
    <dgm:cxn modelId="{0ED8C5DA-8F75-43AD-B786-3F47FB60C35B}" type="presOf" srcId="{4DEDA86D-80DE-41CD-9C69-469ABDA6F3E0}" destId="{F64E4680-EB32-4583-82F9-0CB637301F63}" srcOrd="0" destOrd="0" presId="urn:microsoft.com/office/officeart/2008/layout/TitlePictureLineup"/>
    <dgm:cxn modelId="{CDD6D7D0-13EA-4D07-8E7B-AE25DCCF30F5}" type="presParOf" srcId="{CA070543-24D0-4BE8-868E-CEEE8004DF17}" destId="{3B7660F8-302F-4A89-AADE-9441A68C1998}" srcOrd="0" destOrd="0" presId="urn:microsoft.com/office/officeart/2008/layout/TitlePictureLineup"/>
    <dgm:cxn modelId="{7DB60024-F2D6-45ED-BAA8-CF40BBB47E8D}" type="presParOf" srcId="{3B7660F8-302F-4A89-AADE-9441A68C1998}" destId="{20051D2A-4E7D-4A56-951D-591CB45DFC5D}" srcOrd="0" destOrd="0" presId="urn:microsoft.com/office/officeart/2008/layout/TitlePictureLineup"/>
    <dgm:cxn modelId="{4023F000-4C12-40E2-877F-0BA0568E4960}" type="presParOf" srcId="{3B7660F8-302F-4A89-AADE-9441A68C1998}" destId="{651C1E61-7143-4251-A812-8A8A6C3383F1}" srcOrd="1" destOrd="0" presId="urn:microsoft.com/office/officeart/2008/layout/TitlePictureLineup"/>
    <dgm:cxn modelId="{B7E49E7E-5F7A-4E2F-9A04-B6EB527C08C3}" type="presParOf" srcId="{3B7660F8-302F-4A89-AADE-9441A68C1998}" destId="{7E8989B5-5681-4D32-A578-B646E4419630}" srcOrd="2" destOrd="0" presId="urn:microsoft.com/office/officeart/2008/layout/TitlePictureLineup"/>
    <dgm:cxn modelId="{D9EC4CE0-AD37-4D25-9FD6-598C8FD774C3}" type="presParOf" srcId="{3B7660F8-302F-4A89-AADE-9441A68C1998}" destId="{989A07DA-35FC-474F-BEBA-46C36869E353}" srcOrd="3" destOrd="0" presId="urn:microsoft.com/office/officeart/2008/layout/TitlePictureLineup"/>
    <dgm:cxn modelId="{86DAFCCA-C581-48DD-8D8F-EF6BF2C0FD48}" type="presParOf" srcId="{CA070543-24D0-4BE8-868E-CEEE8004DF17}" destId="{802E55B4-6798-472D-BC75-E6A4F4F5D747}" srcOrd="1" destOrd="0" presId="urn:microsoft.com/office/officeart/2008/layout/TitlePictureLineup"/>
    <dgm:cxn modelId="{59743159-FE75-4E6E-BE99-68EB62D3A044}" type="presParOf" srcId="{CA070543-24D0-4BE8-868E-CEEE8004DF17}" destId="{07462A1F-E4D4-4650-947D-74A68C224603}" srcOrd="2" destOrd="0" presId="urn:microsoft.com/office/officeart/2008/layout/TitlePictureLineup"/>
    <dgm:cxn modelId="{CB03BFE5-2AB1-4E4E-8840-56F4E9A49EE4}" type="presParOf" srcId="{07462A1F-E4D4-4650-947D-74A68C224603}" destId="{586ECAEB-4737-46EB-8618-8F33777E264F}" srcOrd="0" destOrd="0" presId="urn:microsoft.com/office/officeart/2008/layout/TitlePictureLineup"/>
    <dgm:cxn modelId="{4EB0D8EE-6029-48C1-B0EE-A8428C44908F}" type="presParOf" srcId="{07462A1F-E4D4-4650-947D-74A68C224603}" destId="{536A8A57-096D-4B71-ADF9-3292F698EF7C}" srcOrd="1" destOrd="0" presId="urn:microsoft.com/office/officeart/2008/layout/TitlePictureLineup"/>
    <dgm:cxn modelId="{E27AC31D-898F-47C5-85F2-F8962CA7BB3F}" type="presParOf" srcId="{07462A1F-E4D4-4650-947D-74A68C224603}" destId="{5DAA64C7-7B5C-4A3E-80AC-98FDDA71C7D3}" srcOrd="2" destOrd="0" presId="urn:microsoft.com/office/officeart/2008/layout/TitlePictureLineup"/>
    <dgm:cxn modelId="{FA20039C-ED5C-4DA4-8CDC-B070F2758C6A}" type="presParOf" srcId="{07462A1F-E4D4-4650-947D-74A68C224603}" destId="{178A470C-518D-4EB8-8B13-3CFCF6180554}" srcOrd="3" destOrd="0" presId="urn:microsoft.com/office/officeart/2008/layout/TitlePictureLineup"/>
    <dgm:cxn modelId="{0E9C3B2E-DA9E-498A-AC3F-B2A600F5A973}" type="presParOf" srcId="{CA070543-24D0-4BE8-868E-CEEE8004DF17}" destId="{112B3D71-187E-4FF7-ADA7-A13FA77CA8B9}" srcOrd="3" destOrd="0" presId="urn:microsoft.com/office/officeart/2008/layout/TitlePictureLineup"/>
    <dgm:cxn modelId="{6EE08CC9-12D5-47FD-930A-A6E6567411EC}" type="presParOf" srcId="{CA070543-24D0-4BE8-868E-CEEE8004DF17}" destId="{94D3F0C1-8A20-49FA-B606-12620000EAFC}" srcOrd="4" destOrd="0" presId="urn:microsoft.com/office/officeart/2008/layout/TitlePictureLineup"/>
    <dgm:cxn modelId="{22E5F98B-B382-4E11-A06D-1FC29B5A692D}" type="presParOf" srcId="{94D3F0C1-8A20-49FA-B606-12620000EAFC}" destId="{04D82601-BA75-4130-B4A2-57E8AB8606BD}" srcOrd="0" destOrd="0" presId="urn:microsoft.com/office/officeart/2008/layout/TitlePictureLineup"/>
    <dgm:cxn modelId="{A52CA627-7339-4636-92F6-CEDA135E1F68}" type="presParOf" srcId="{94D3F0C1-8A20-49FA-B606-12620000EAFC}" destId="{4732D522-0688-4E80-BB6B-256C0E81C665}" srcOrd="1" destOrd="0" presId="urn:microsoft.com/office/officeart/2008/layout/TitlePictureLineup"/>
    <dgm:cxn modelId="{830A62BB-633B-4FE6-8DF3-C6293418C4C5}" type="presParOf" srcId="{94D3F0C1-8A20-49FA-B606-12620000EAFC}" destId="{7072F5BA-8FD9-4DB8-965D-67D77759DDE3}" srcOrd="2" destOrd="0" presId="urn:microsoft.com/office/officeart/2008/layout/TitlePictureLineup"/>
    <dgm:cxn modelId="{58053AA0-4F9E-452A-A5DD-891ED637886F}" type="presParOf" srcId="{94D3F0C1-8A20-49FA-B606-12620000EAFC}" destId="{F64E4680-EB32-4583-82F9-0CB637301F63}" srcOrd="3" destOrd="0" presId="urn:microsoft.com/office/officeart/2008/layout/TitlePictureLineup"/>
    <dgm:cxn modelId="{49022D2E-BCB5-49AE-B84A-76BB06EC2578}" type="presParOf" srcId="{CA070543-24D0-4BE8-868E-CEEE8004DF17}" destId="{BB28DBA5-7F73-470E-8C50-25F430C85BF3}" srcOrd="5" destOrd="0" presId="urn:microsoft.com/office/officeart/2008/layout/TitlePictureLineup"/>
    <dgm:cxn modelId="{E1E33BAC-5D63-4854-8027-DBA3A8356CC4}" type="presParOf" srcId="{CA070543-24D0-4BE8-868E-CEEE8004DF17}" destId="{BD8D2AFE-CFCC-45A4-AF52-409C5CBE335F}" srcOrd="6" destOrd="0" presId="urn:microsoft.com/office/officeart/2008/layout/TitlePictureLineup"/>
    <dgm:cxn modelId="{714B24C5-16D0-4BB7-93EF-BE65FDE45A42}" type="presParOf" srcId="{BD8D2AFE-CFCC-45A4-AF52-409C5CBE335F}" destId="{4C383CDE-73A9-4B57-97E6-CFEF43B6B4AD}" srcOrd="0" destOrd="0" presId="urn:microsoft.com/office/officeart/2008/layout/TitlePictureLineup"/>
    <dgm:cxn modelId="{D223552F-4656-4565-8C9D-219DE1649A75}" type="presParOf" srcId="{BD8D2AFE-CFCC-45A4-AF52-409C5CBE335F}" destId="{A978A87B-5A4D-457D-BD8C-B527A1BAABA1}" srcOrd="1" destOrd="0" presId="urn:microsoft.com/office/officeart/2008/layout/TitlePictureLineup"/>
    <dgm:cxn modelId="{9F3B38E9-B585-43E8-B3FA-85447FC074E5}" type="presParOf" srcId="{BD8D2AFE-CFCC-45A4-AF52-409C5CBE335F}" destId="{296517EB-551D-4FD7-B83E-B8EDB4856AB0}" srcOrd="2" destOrd="0" presId="urn:microsoft.com/office/officeart/2008/layout/TitlePictureLineup"/>
    <dgm:cxn modelId="{485E2A53-4C24-436A-8124-21AA5CE5F975}" type="presParOf" srcId="{BD8D2AFE-CFCC-45A4-AF52-409C5CBE335F}" destId="{28723667-F32D-458E-9A80-ACE7A86477DA}"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C09B6D-73BF-4B19-9F83-2A9FD51F4D36}" type="doc">
      <dgm:prSet loTypeId="urn:microsoft.com/office/officeart/2005/8/layout/lProcess2" loCatId="list" qsTypeId="urn:microsoft.com/office/officeart/2005/8/quickstyle/simple1" qsCatId="simple" csTypeId="urn:microsoft.com/office/officeart/2005/8/colors/colorful3" csCatId="colorful" phldr="1"/>
      <dgm:spPr/>
      <dgm:t>
        <a:bodyPr/>
        <a:lstStyle/>
        <a:p>
          <a:endParaRPr lang="en-US"/>
        </a:p>
      </dgm:t>
    </dgm:pt>
    <dgm:pt modelId="{21E279E8-B947-44D0-A35F-39458F1E7B8E}">
      <dgm:prSet phldrT="[Text]"/>
      <dgm:spPr/>
      <dgm:t>
        <a:bodyPr/>
        <a:lstStyle/>
        <a:p>
          <a:r>
            <a:rPr lang="en-US" dirty="0" smtClean="0">
              <a:latin typeface="Franklin Gothic Medium Cond" panose="020B0606030402020204" pitchFamily="34" charset="0"/>
            </a:rPr>
            <a:t>QE</a:t>
          </a:r>
          <a:endParaRPr lang="en-US" dirty="0">
            <a:latin typeface="Franklin Gothic Medium Cond" panose="020B0606030402020204" pitchFamily="34" charset="0"/>
          </a:endParaRPr>
        </a:p>
      </dgm:t>
    </dgm:pt>
    <dgm:pt modelId="{F8FF5FB6-2B7D-4634-86C2-CD740B313E15}" type="parTrans" cxnId="{950F9666-30AB-4F68-BE6C-C0AC53F4980E}">
      <dgm:prSet/>
      <dgm:spPr/>
      <dgm:t>
        <a:bodyPr/>
        <a:lstStyle/>
        <a:p>
          <a:endParaRPr lang="en-US"/>
        </a:p>
      </dgm:t>
    </dgm:pt>
    <dgm:pt modelId="{8B12272F-FAA7-4DFA-8EA7-08E305846594}" type="sibTrans" cxnId="{950F9666-30AB-4F68-BE6C-C0AC53F4980E}">
      <dgm:prSet/>
      <dgm:spPr/>
      <dgm:t>
        <a:bodyPr/>
        <a:lstStyle/>
        <a:p>
          <a:endParaRPr lang="en-US"/>
        </a:p>
      </dgm:t>
    </dgm:pt>
    <dgm:pt modelId="{16DA50F6-0F2B-4A10-BB6E-02DD20DB3DCE}">
      <dgm:prSet phldrT="[Text]"/>
      <dgm:spPr/>
      <dgm:t>
        <a:bodyPr/>
        <a:lstStyle/>
        <a:p>
          <a:r>
            <a:rPr lang="en-US" dirty="0" smtClean="0">
              <a:latin typeface="Franklin Gothic Medium Cond" panose="020B0606030402020204" pitchFamily="34" charset="0"/>
            </a:rPr>
            <a:t>Bad for exports</a:t>
          </a:r>
          <a:endParaRPr lang="en-US" dirty="0">
            <a:latin typeface="Franklin Gothic Medium Cond" panose="020B0606030402020204" pitchFamily="34" charset="0"/>
          </a:endParaRPr>
        </a:p>
      </dgm:t>
    </dgm:pt>
    <dgm:pt modelId="{34A7396D-4867-4056-84ED-13098C42E048}" type="parTrans" cxnId="{BA4CB224-421F-41F2-8AC9-AA04247AC08E}">
      <dgm:prSet/>
      <dgm:spPr/>
      <dgm:t>
        <a:bodyPr/>
        <a:lstStyle/>
        <a:p>
          <a:endParaRPr lang="en-US"/>
        </a:p>
      </dgm:t>
    </dgm:pt>
    <dgm:pt modelId="{DDABE733-85C3-4A8B-B59F-52E9CFC61F8C}" type="sibTrans" cxnId="{BA4CB224-421F-41F2-8AC9-AA04247AC08E}">
      <dgm:prSet/>
      <dgm:spPr/>
      <dgm:t>
        <a:bodyPr/>
        <a:lstStyle/>
        <a:p>
          <a:endParaRPr lang="en-US"/>
        </a:p>
      </dgm:t>
    </dgm:pt>
    <dgm:pt modelId="{43C82FF5-70BC-4BCE-86D8-A69697DA211B}">
      <dgm:prSet phldrT="[Text]"/>
      <dgm:spPr/>
      <dgm:t>
        <a:bodyPr/>
        <a:lstStyle/>
        <a:p>
          <a:r>
            <a:rPr lang="en-US" dirty="0" smtClean="0">
              <a:latin typeface="Franklin Gothic Medium Cond" panose="020B0606030402020204" pitchFamily="34" charset="0"/>
            </a:rPr>
            <a:t>FT/Rate hike</a:t>
          </a:r>
          <a:endParaRPr lang="en-US" dirty="0">
            <a:latin typeface="Franklin Gothic Medium Cond" panose="020B0606030402020204" pitchFamily="34" charset="0"/>
          </a:endParaRPr>
        </a:p>
      </dgm:t>
    </dgm:pt>
    <dgm:pt modelId="{72EC7B10-EFFE-4DA5-A1DB-6ECE80703E00}" type="parTrans" cxnId="{E593FFEA-47B1-4B4C-A250-57ADF1E6E317}">
      <dgm:prSet/>
      <dgm:spPr/>
      <dgm:t>
        <a:bodyPr/>
        <a:lstStyle/>
        <a:p>
          <a:endParaRPr lang="en-US"/>
        </a:p>
      </dgm:t>
    </dgm:pt>
    <dgm:pt modelId="{87724C87-9D34-4398-A5ED-DB21701B008F}" type="sibTrans" cxnId="{E593FFEA-47B1-4B4C-A250-57ADF1E6E317}">
      <dgm:prSet/>
      <dgm:spPr/>
      <dgm:t>
        <a:bodyPr/>
        <a:lstStyle/>
        <a:p>
          <a:endParaRPr lang="en-US"/>
        </a:p>
      </dgm:t>
    </dgm:pt>
    <dgm:pt modelId="{53078E32-6779-4E30-A1BC-157441479541}">
      <dgm:prSet phldrT="[Text]"/>
      <dgm:spPr/>
      <dgm:t>
        <a:bodyPr/>
        <a:lstStyle/>
        <a:p>
          <a:r>
            <a:rPr lang="en-US" dirty="0" smtClean="0">
              <a:latin typeface="Franklin Gothic Medium Cond" panose="020B0606030402020204" pitchFamily="34" charset="0"/>
            </a:rPr>
            <a:t>Bad for imports</a:t>
          </a:r>
          <a:endParaRPr lang="en-US" dirty="0">
            <a:latin typeface="Franklin Gothic Medium Cond" panose="020B0606030402020204" pitchFamily="34" charset="0"/>
          </a:endParaRPr>
        </a:p>
      </dgm:t>
    </dgm:pt>
    <dgm:pt modelId="{C44A8455-1934-4E82-9FD6-E1CB73E920F4}" type="parTrans" cxnId="{78F937A5-02BE-4A8D-AD2D-ECB9C38F6F89}">
      <dgm:prSet/>
      <dgm:spPr/>
      <dgm:t>
        <a:bodyPr/>
        <a:lstStyle/>
        <a:p>
          <a:endParaRPr lang="en-US"/>
        </a:p>
      </dgm:t>
    </dgm:pt>
    <dgm:pt modelId="{E59C7308-8DE3-4235-8010-80B8CFE14306}" type="sibTrans" cxnId="{78F937A5-02BE-4A8D-AD2D-ECB9C38F6F89}">
      <dgm:prSet/>
      <dgm:spPr/>
      <dgm:t>
        <a:bodyPr/>
        <a:lstStyle/>
        <a:p>
          <a:endParaRPr lang="en-US"/>
        </a:p>
      </dgm:t>
    </dgm:pt>
    <dgm:pt modelId="{C989C423-3C51-48F6-AC81-328BB455DE19}">
      <dgm:prSet phldrT="[Text]"/>
      <dgm:spPr/>
      <dgm:t>
        <a:bodyPr/>
        <a:lstStyle/>
        <a:p>
          <a:r>
            <a:rPr lang="en-US" dirty="0" smtClean="0">
              <a:latin typeface="Franklin Gothic Medium Cond" panose="020B0606030402020204" pitchFamily="34" charset="0"/>
            </a:rPr>
            <a:t>Flight of capital</a:t>
          </a:r>
          <a:endParaRPr lang="en-US" dirty="0">
            <a:latin typeface="Franklin Gothic Medium Cond" panose="020B0606030402020204" pitchFamily="34" charset="0"/>
          </a:endParaRPr>
        </a:p>
      </dgm:t>
    </dgm:pt>
    <dgm:pt modelId="{CF7941D9-82C4-4311-AB87-FDD7925AD873}" type="parTrans" cxnId="{FD5A8ACD-29F4-4433-AB99-D330B621055B}">
      <dgm:prSet/>
      <dgm:spPr/>
    </dgm:pt>
    <dgm:pt modelId="{371E88B6-2C42-4DAB-B810-0CEFCE65D48A}" type="sibTrans" cxnId="{FD5A8ACD-29F4-4433-AB99-D330B621055B}">
      <dgm:prSet/>
      <dgm:spPr/>
    </dgm:pt>
    <dgm:pt modelId="{D5E4A6EE-D9E5-49EE-9D99-6976269A15CA}">
      <dgm:prSet phldrT="[Text]"/>
      <dgm:spPr/>
      <dgm:t>
        <a:bodyPr/>
        <a:lstStyle/>
        <a:p>
          <a:r>
            <a:rPr lang="en-US" dirty="0" smtClean="0">
              <a:latin typeface="Franklin Gothic Medium Cond" panose="020B0606030402020204" pitchFamily="34" charset="0"/>
            </a:rPr>
            <a:t>Rupee weak</a:t>
          </a:r>
          <a:endParaRPr lang="en-US" dirty="0">
            <a:latin typeface="Franklin Gothic Medium Cond" panose="020B0606030402020204" pitchFamily="34" charset="0"/>
          </a:endParaRPr>
        </a:p>
      </dgm:t>
    </dgm:pt>
    <dgm:pt modelId="{B665B440-191B-4491-BC6F-6C5344CA4968}" type="parTrans" cxnId="{8A813015-04F5-41E3-B697-A09E209CD00B}">
      <dgm:prSet/>
      <dgm:spPr/>
    </dgm:pt>
    <dgm:pt modelId="{AC88848E-A815-4EB3-A455-AE98DD8E7B5E}" type="sibTrans" cxnId="{8A813015-04F5-41E3-B697-A09E209CD00B}">
      <dgm:prSet/>
      <dgm:spPr/>
    </dgm:pt>
    <dgm:pt modelId="{B705AA29-D607-416F-AC54-884B9FD2B47D}">
      <dgm:prSet phldrT="[Text]"/>
      <dgm:spPr/>
      <dgm:t>
        <a:bodyPr/>
        <a:lstStyle/>
        <a:p>
          <a:r>
            <a:rPr lang="en-US" dirty="0" smtClean="0">
              <a:latin typeface="Franklin Gothic Medium Cond" panose="020B0606030402020204" pitchFamily="34" charset="0"/>
            </a:rPr>
            <a:t>Strong Rupee</a:t>
          </a:r>
          <a:endParaRPr lang="en-US" dirty="0">
            <a:latin typeface="Franklin Gothic Medium Cond" panose="020B0606030402020204" pitchFamily="34" charset="0"/>
          </a:endParaRPr>
        </a:p>
      </dgm:t>
    </dgm:pt>
    <dgm:pt modelId="{D642A3BD-1D19-4299-832E-4441A869DC3D}" type="sibTrans" cxnId="{9E243974-3FBA-4563-98B8-31B2CBC55983}">
      <dgm:prSet/>
      <dgm:spPr/>
      <dgm:t>
        <a:bodyPr/>
        <a:lstStyle/>
        <a:p>
          <a:endParaRPr lang="en-US"/>
        </a:p>
      </dgm:t>
    </dgm:pt>
    <dgm:pt modelId="{D909716D-9ECD-48DB-BDDC-2B1D82D6EA06}" type="parTrans" cxnId="{9E243974-3FBA-4563-98B8-31B2CBC55983}">
      <dgm:prSet/>
      <dgm:spPr/>
      <dgm:t>
        <a:bodyPr/>
        <a:lstStyle/>
        <a:p>
          <a:endParaRPr lang="en-US"/>
        </a:p>
      </dgm:t>
    </dgm:pt>
    <dgm:pt modelId="{211583C5-4BD3-45DB-AD0A-AD103240109B}">
      <dgm:prSet phldrT="[Text]"/>
      <dgm:spPr/>
      <dgm:t>
        <a:bodyPr/>
        <a:lstStyle/>
        <a:p>
          <a:r>
            <a:rPr lang="en-US" dirty="0" smtClean="0">
              <a:latin typeface="Franklin Gothic Medium Cond" panose="020B0606030402020204" pitchFamily="34" charset="0"/>
            </a:rPr>
            <a:t>FII hot money- Inflation</a:t>
          </a:r>
          <a:endParaRPr lang="en-US" dirty="0">
            <a:latin typeface="Franklin Gothic Medium Cond" panose="020B0606030402020204" pitchFamily="34" charset="0"/>
          </a:endParaRPr>
        </a:p>
      </dgm:t>
    </dgm:pt>
    <dgm:pt modelId="{70619BF6-8ED5-49DE-9D13-D408F333405A}" type="parTrans" cxnId="{5BAC6A1C-CC93-45BE-850C-4DA129E43691}">
      <dgm:prSet/>
      <dgm:spPr/>
    </dgm:pt>
    <dgm:pt modelId="{589E47AA-2217-43A1-94E2-5ED30EA10DD6}" type="sibTrans" cxnId="{5BAC6A1C-CC93-45BE-850C-4DA129E43691}">
      <dgm:prSet/>
      <dgm:spPr/>
    </dgm:pt>
    <dgm:pt modelId="{4BD8DA05-242D-4842-A5FC-E89C0F0264C9}">
      <dgm:prSet phldrT="[Text]"/>
      <dgm:spPr/>
      <dgm:t>
        <a:bodyPr/>
        <a:lstStyle/>
        <a:p>
          <a:r>
            <a:rPr lang="en-US" dirty="0" smtClean="0">
              <a:latin typeface="Franklin Gothic Medium Cond" panose="020B0606030402020204" pitchFamily="34" charset="0"/>
            </a:rPr>
            <a:t>RBI hv2 sell $$</a:t>
          </a:r>
          <a:endParaRPr lang="en-US" dirty="0">
            <a:latin typeface="Franklin Gothic Medium Cond" panose="020B0606030402020204" pitchFamily="34" charset="0"/>
          </a:endParaRPr>
        </a:p>
      </dgm:t>
    </dgm:pt>
    <dgm:pt modelId="{630B2F4B-D81A-460F-984F-5C2C7F761D76}" type="parTrans" cxnId="{BAA235F5-1606-4650-9389-535492E99DDB}">
      <dgm:prSet/>
      <dgm:spPr/>
    </dgm:pt>
    <dgm:pt modelId="{069A7789-845C-4D30-ABEA-7F7B995FBEBA}" type="sibTrans" cxnId="{BAA235F5-1606-4650-9389-535492E99DDB}">
      <dgm:prSet/>
      <dgm:spPr/>
    </dgm:pt>
    <dgm:pt modelId="{92BE16D0-09C8-49CB-AE0F-C0305534426D}">
      <dgm:prSet phldrT="[Text]"/>
      <dgm:spPr/>
      <dgm:t>
        <a:bodyPr/>
        <a:lstStyle/>
        <a:p>
          <a:r>
            <a:rPr lang="en-US" dirty="0" smtClean="0">
              <a:latin typeface="Franklin Gothic Medium Cond" panose="020B0606030402020204" pitchFamily="34" charset="0"/>
            </a:rPr>
            <a:t>RBI hv2 buy $$</a:t>
          </a:r>
          <a:endParaRPr lang="en-US" dirty="0">
            <a:latin typeface="Franklin Gothic Medium Cond" panose="020B0606030402020204" pitchFamily="34" charset="0"/>
          </a:endParaRPr>
        </a:p>
      </dgm:t>
    </dgm:pt>
    <dgm:pt modelId="{4179D020-A2BC-4316-9B75-EBECE820FCC8}" type="parTrans" cxnId="{C7444731-66DA-4E6E-B61F-1E85594A24F2}">
      <dgm:prSet/>
      <dgm:spPr/>
    </dgm:pt>
    <dgm:pt modelId="{362C5E41-5053-4375-8984-082A24960A74}" type="sibTrans" cxnId="{C7444731-66DA-4E6E-B61F-1E85594A24F2}">
      <dgm:prSet/>
      <dgm:spPr/>
    </dgm:pt>
    <dgm:pt modelId="{3BA921CD-56D2-4230-A98F-FAC0397A50A7}" type="pres">
      <dgm:prSet presAssocID="{B0C09B6D-73BF-4B19-9F83-2A9FD51F4D36}" presName="theList" presStyleCnt="0">
        <dgm:presLayoutVars>
          <dgm:dir/>
          <dgm:animLvl val="lvl"/>
          <dgm:resizeHandles val="exact"/>
        </dgm:presLayoutVars>
      </dgm:prSet>
      <dgm:spPr/>
      <dgm:t>
        <a:bodyPr/>
        <a:lstStyle/>
        <a:p>
          <a:endParaRPr lang="en-US"/>
        </a:p>
      </dgm:t>
    </dgm:pt>
    <dgm:pt modelId="{17699458-9F5E-4288-B429-ACB5D7ADABD7}" type="pres">
      <dgm:prSet presAssocID="{21E279E8-B947-44D0-A35F-39458F1E7B8E}" presName="compNode" presStyleCnt="0"/>
      <dgm:spPr/>
    </dgm:pt>
    <dgm:pt modelId="{38594F1C-7A3C-441C-BF34-EF2BCA445330}" type="pres">
      <dgm:prSet presAssocID="{21E279E8-B947-44D0-A35F-39458F1E7B8E}" presName="aNode" presStyleLbl="bgShp" presStyleIdx="0" presStyleCnt="2"/>
      <dgm:spPr/>
      <dgm:t>
        <a:bodyPr/>
        <a:lstStyle/>
        <a:p>
          <a:endParaRPr lang="en-US"/>
        </a:p>
      </dgm:t>
    </dgm:pt>
    <dgm:pt modelId="{C72B5EAB-BCC1-43A0-A22D-066FAECD2D45}" type="pres">
      <dgm:prSet presAssocID="{21E279E8-B947-44D0-A35F-39458F1E7B8E}" presName="textNode" presStyleLbl="bgShp" presStyleIdx="0" presStyleCnt="2"/>
      <dgm:spPr/>
      <dgm:t>
        <a:bodyPr/>
        <a:lstStyle/>
        <a:p>
          <a:endParaRPr lang="en-US"/>
        </a:p>
      </dgm:t>
    </dgm:pt>
    <dgm:pt modelId="{35EC9FD3-F831-46A3-BC0D-44AA9D99AEB4}" type="pres">
      <dgm:prSet presAssocID="{21E279E8-B947-44D0-A35F-39458F1E7B8E}" presName="compChildNode" presStyleCnt="0"/>
      <dgm:spPr/>
    </dgm:pt>
    <dgm:pt modelId="{6E0674D0-5F4B-463E-8B4D-D7012F19A08F}" type="pres">
      <dgm:prSet presAssocID="{21E279E8-B947-44D0-A35F-39458F1E7B8E}" presName="theInnerList" presStyleCnt="0"/>
      <dgm:spPr/>
    </dgm:pt>
    <dgm:pt modelId="{279470D6-FAFF-4657-9088-0724FB6F532F}" type="pres">
      <dgm:prSet presAssocID="{211583C5-4BD3-45DB-AD0A-AD103240109B}" presName="childNode" presStyleLbl="node1" presStyleIdx="0" presStyleCnt="8">
        <dgm:presLayoutVars>
          <dgm:bulletEnabled val="1"/>
        </dgm:presLayoutVars>
      </dgm:prSet>
      <dgm:spPr/>
      <dgm:t>
        <a:bodyPr/>
        <a:lstStyle/>
        <a:p>
          <a:endParaRPr lang="en-US"/>
        </a:p>
      </dgm:t>
    </dgm:pt>
    <dgm:pt modelId="{A56BAF5F-7CAB-4590-9990-3A78D3C058AB}" type="pres">
      <dgm:prSet presAssocID="{211583C5-4BD3-45DB-AD0A-AD103240109B}" presName="aSpace2" presStyleCnt="0"/>
      <dgm:spPr/>
    </dgm:pt>
    <dgm:pt modelId="{DBF5D31B-4671-4385-B0F3-E4EAB163FE30}" type="pres">
      <dgm:prSet presAssocID="{B705AA29-D607-416F-AC54-884B9FD2B47D}" presName="childNode" presStyleLbl="node1" presStyleIdx="1" presStyleCnt="8">
        <dgm:presLayoutVars>
          <dgm:bulletEnabled val="1"/>
        </dgm:presLayoutVars>
      </dgm:prSet>
      <dgm:spPr/>
      <dgm:t>
        <a:bodyPr/>
        <a:lstStyle/>
        <a:p>
          <a:endParaRPr lang="en-US"/>
        </a:p>
      </dgm:t>
    </dgm:pt>
    <dgm:pt modelId="{A527F923-504E-44AD-8BEE-FAFC77D4FE15}" type="pres">
      <dgm:prSet presAssocID="{B705AA29-D607-416F-AC54-884B9FD2B47D}" presName="aSpace2" presStyleCnt="0"/>
      <dgm:spPr/>
    </dgm:pt>
    <dgm:pt modelId="{ECFA3CE8-AF5C-46FE-A446-5842F20A881F}" type="pres">
      <dgm:prSet presAssocID="{16DA50F6-0F2B-4A10-BB6E-02DD20DB3DCE}" presName="childNode" presStyleLbl="node1" presStyleIdx="2" presStyleCnt="8">
        <dgm:presLayoutVars>
          <dgm:bulletEnabled val="1"/>
        </dgm:presLayoutVars>
      </dgm:prSet>
      <dgm:spPr/>
      <dgm:t>
        <a:bodyPr/>
        <a:lstStyle/>
        <a:p>
          <a:endParaRPr lang="en-US"/>
        </a:p>
      </dgm:t>
    </dgm:pt>
    <dgm:pt modelId="{CF6064B9-0211-42AA-8A77-6434924C4A15}" type="pres">
      <dgm:prSet presAssocID="{16DA50F6-0F2B-4A10-BB6E-02DD20DB3DCE}" presName="aSpace2" presStyleCnt="0"/>
      <dgm:spPr/>
    </dgm:pt>
    <dgm:pt modelId="{B42FA835-36E8-4148-8D33-43F16383857A}" type="pres">
      <dgm:prSet presAssocID="{92BE16D0-09C8-49CB-AE0F-C0305534426D}" presName="childNode" presStyleLbl="node1" presStyleIdx="3" presStyleCnt="8">
        <dgm:presLayoutVars>
          <dgm:bulletEnabled val="1"/>
        </dgm:presLayoutVars>
      </dgm:prSet>
      <dgm:spPr/>
      <dgm:t>
        <a:bodyPr/>
        <a:lstStyle/>
        <a:p>
          <a:endParaRPr lang="en-US"/>
        </a:p>
      </dgm:t>
    </dgm:pt>
    <dgm:pt modelId="{3E6E9D1E-7144-4B22-B1DD-71A8DC03CDDB}" type="pres">
      <dgm:prSet presAssocID="{21E279E8-B947-44D0-A35F-39458F1E7B8E}" presName="aSpace" presStyleCnt="0"/>
      <dgm:spPr/>
    </dgm:pt>
    <dgm:pt modelId="{078E7F8D-7395-42CE-8203-A2442BE6FDC1}" type="pres">
      <dgm:prSet presAssocID="{43C82FF5-70BC-4BCE-86D8-A69697DA211B}" presName="compNode" presStyleCnt="0"/>
      <dgm:spPr/>
    </dgm:pt>
    <dgm:pt modelId="{D9805F50-C00A-4B4D-8976-A57C0CEA049A}" type="pres">
      <dgm:prSet presAssocID="{43C82FF5-70BC-4BCE-86D8-A69697DA211B}" presName="aNode" presStyleLbl="bgShp" presStyleIdx="1" presStyleCnt="2"/>
      <dgm:spPr/>
      <dgm:t>
        <a:bodyPr/>
        <a:lstStyle/>
        <a:p>
          <a:endParaRPr lang="en-US"/>
        </a:p>
      </dgm:t>
    </dgm:pt>
    <dgm:pt modelId="{9927EDCA-E9DA-4E10-93A3-9A80BE5BAC03}" type="pres">
      <dgm:prSet presAssocID="{43C82FF5-70BC-4BCE-86D8-A69697DA211B}" presName="textNode" presStyleLbl="bgShp" presStyleIdx="1" presStyleCnt="2"/>
      <dgm:spPr/>
      <dgm:t>
        <a:bodyPr/>
        <a:lstStyle/>
        <a:p>
          <a:endParaRPr lang="en-US"/>
        </a:p>
      </dgm:t>
    </dgm:pt>
    <dgm:pt modelId="{08E85E2E-26C3-492B-AD0B-14E77A7B2492}" type="pres">
      <dgm:prSet presAssocID="{43C82FF5-70BC-4BCE-86D8-A69697DA211B}" presName="compChildNode" presStyleCnt="0"/>
      <dgm:spPr/>
    </dgm:pt>
    <dgm:pt modelId="{BAAF0C2F-5005-487B-97DB-9405F4380AA0}" type="pres">
      <dgm:prSet presAssocID="{43C82FF5-70BC-4BCE-86D8-A69697DA211B}" presName="theInnerList" presStyleCnt="0"/>
      <dgm:spPr/>
    </dgm:pt>
    <dgm:pt modelId="{7A7D030F-B369-4482-8177-905778834351}" type="pres">
      <dgm:prSet presAssocID="{C989C423-3C51-48F6-AC81-328BB455DE19}" presName="childNode" presStyleLbl="node1" presStyleIdx="4" presStyleCnt="8">
        <dgm:presLayoutVars>
          <dgm:bulletEnabled val="1"/>
        </dgm:presLayoutVars>
      </dgm:prSet>
      <dgm:spPr/>
      <dgm:t>
        <a:bodyPr/>
        <a:lstStyle/>
        <a:p>
          <a:endParaRPr lang="en-US"/>
        </a:p>
      </dgm:t>
    </dgm:pt>
    <dgm:pt modelId="{5AC67E30-1004-4EB1-9795-228CD0DA06EE}" type="pres">
      <dgm:prSet presAssocID="{C989C423-3C51-48F6-AC81-328BB455DE19}" presName="aSpace2" presStyleCnt="0"/>
      <dgm:spPr/>
    </dgm:pt>
    <dgm:pt modelId="{0DCF87D8-A852-43BD-9A36-78C09B8ACDEC}" type="pres">
      <dgm:prSet presAssocID="{D5E4A6EE-D9E5-49EE-9D99-6976269A15CA}" presName="childNode" presStyleLbl="node1" presStyleIdx="5" presStyleCnt="8">
        <dgm:presLayoutVars>
          <dgm:bulletEnabled val="1"/>
        </dgm:presLayoutVars>
      </dgm:prSet>
      <dgm:spPr/>
      <dgm:t>
        <a:bodyPr/>
        <a:lstStyle/>
        <a:p>
          <a:endParaRPr lang="en-US"/>
        </a:p>
      </dgm:t>
    </dgm:pt>
    <dgm:pt modelId="{FBB5EF8E-182F-490A-9251-55498062B818}" type="pres">
      <dgm:prSet presAssocID="{D5E4A6EE-D9E5-49EE-9D99-6976269A15CA}" presName="aSpace2" presStyleCnt="0"/>
      <dgm:spPr/>
    </dgm:pt>
    <dgm:pt modelId="{BD98BDC0-01DA-4245-89BC-1801D095D995}" type="pres">
      <dgm:prSet presAssocID="{53078E32-6779-4E30-A1BC-157441479541}" presName="childNode" presStyleLbl="node1" presStyleIdx="6" presStyleCnt="8">
        <dgm:presLayoutVars>
          <dgm:bulletEnabled val="1"/>
        </dgm:presLayoutVars>
      </dgm:prSet>
      <dgm:spPr/>
      <dgm:t>
        <a:bodyPr/>
        <a:lstStyle/>
        <a:p>
          <a:endParaRPr lang="en-US"/>
        </a:p>
      </dgm:t>
    </dgm:pt>
    <dgm:pt modelId="{CB290900-DF50-470C-9DCC-EA59C91A5082}" type="pres">
      <dgm:prSet presAssocID="{53078E32-6779-4E30-A1BC-157441479541}" presName="aSpace2" presStyleCnt="0"/>
      <dgm:spPr/>
    </dgm:pt>
    <dgm:pt modelId="{C2725045-8161-461D-9C98-C9768AADB9BE}" type="pres">
      <dgm:prSet presAssocID="{4BD8DA05-242D-4842-A5FC-E89C0F0264C9}" presName="childNode" presStyleLbl="node1" presStyleIdx="7" presStyleCnt="8">
        <dgm:presLayoutVars>
          <dgm:bulletEnabled val="1"/>
        </dgm:presLayoutVars>
      </dgm:prSet>
      <dgm:spPr/>
      <dgm:t>
        <a:bodyPr/>
        <a:lstStyle/>
        <a:p>
          <a:endParaRPr lang="en-US"/>
        </a:p>
      </dgm:t>
    </dgm:pt>
  </dgm:ptLst>
  <dgm:cxnLst>
    <dgm:cxn modelId="{E593FFEA-47B1-4B4C-A250-57ADF1E6E317}" srcId="{B0C09B6D-73BF-4B19-9F83-2A9FD51F4D36}" destId="{43C82FF5-70BC-4BCE-86D8-A69697DA211B}" srcOrd="1" destOrd="0" parTransId="{72EC7B10-EFFE-4DA5-A1DB-6ECE80703E00}" sibTransId="{87724C87-9D34-4398-A5ED-DB21701B008F}"/>
    <dgm:cxn modelId="{CDBDD0BD-03DF-473B-B175-E2CBBBF49659}" type="presOf" srcId="{43C82FF5-70BC-4BCE-86D8-A69697DA211B}" destId="{D9805F50-C00A-4B4D-8976-A57C0CEA049A}" srcOrd="0" destOrd="0" presId="urn:microsoft.com/office/officeart/2005/8/layout/lProcess2"/>
    <dgm:cxn modelId="{688A0FE6-8366-4F4C-95A7-D9CBBB362A3F}" type="presOf" srcId="{211583C5-4BD3-45DB-AD0A-AD103240109B}" destId="{279470D6-FAFF-4657-9088-0724FB6F532F}" srcOrd="0" destOrd="0" presId="urn:microsoft.com/office/officeart/2005/8/layout/lProcess2"/>
    <dgm:cxn modelId="{C7444731-66DA-4E6E-B61F-1E85594A24F2}" srcId="{21E279E8-B947-44D0-A35F-39458F1E7B8E}" destId="{92BE16D0-09C8-49CB-AE0F-C0305534426D}" srcOrd="3" destOrd="0" parTransId="{4179D020-A2BC-4316-9B75-EBECE820FCC8}" sibTransId="{362C5E41-5053-4375-8984-082A24960A74}"/>
    <dgm:cxn modelId="{46C1B011-50F1-414C-BE4A-A581B1572EF7}" type="presOf" srcId="{92BE16D0-09C8-49CB-AE0F-C0305534426D}" destId="{B42FA835-36E8-4148-8D33-43F16383857A}" srcOrd="0" destOrd="0" presId="urn:microsoft.com/office/officeart/2005/8/layout/lProcess2"/>
    <dgm:cxn modelId="{78F937A5-02BE-4A8D-AD2D-ECB9C38F6F89}" srcId="{43C82FF5-70BC-4BCE-86D8-A69697DA211B}" destId="{53078E32-6779-4E30-A1BC-157441479541}" srcOrd="2" destOrd="0" parTransId="{C44A8455-1934-4E82-9FD6-E1CB73E920F4}" sibTransId="{E59C7308-8DE3-4235-8010-80B8CFE14306}"/>
    <dgm:cxn modelId="{B7ABCE7A-DD70-4773-8525-CCFBE34C5BAD}" type="presOf" srcId="{C989C423-3C51-48F6-AC81-328BB455DE19}" destId="{7A7D030F-B369-4482-8177-905778834351}" srcOrd="0" destOrd="0" presId="urn:microsoft.com/office/officeart/2005/8/layout/lProcess2"/>
    <dgm:cxn modelId="{5BAC6A1C-CC93-45BE-850C-4DA129E43691}" srcId="{21E279E8-B947-44D0-A35F-39458F1E7B8E}" destId="{211583C5-4BD3-45DB-AD0A-AD103240109B}" srcOrd="0" destOrd="0" parTransId="{70619BF6-8ED5-49DE-9D13-D408F333405A}" sibTransId="{589E47AA-2217-43A1-94E2-5ED30EA10DD6}"/>
    <dgm:cxn modelId="{673FFB20-7C1C-4B35-AF6C-A26CD945D4FA}" type="presOf" srcId="{43C82FF5-70BC-4BCE-86D8-A69697DA211B}" destId="{9927EDCA-E9DA-4E10-93A3-9A80BE5BAC03}" srcOrd="1" destOrd="0" presId="urn:microsoft.com/office/officeart/2005/8/layout/lProcess2"/>
    <dgm:cxn modelId="{4B15B715-99F5-4F40-BB24-953E8B33DB1F}" type="presOf" srcId="{B705AA29-D607-416F-AC54-884B9FD2B47D}" destId="{DBF5D31B-4671-4385-B0F3-E4EAB163FE30}" srcOrd="0" destOrd="0" presId="urn:microsoft.com/office/officeart/2005/8/layout/lProcess2"/>
    <dgm:cxn modelId="{35949DBD-974E-43D9-96AB-3E39ACEAA654}" type="presOf" srcId="{21E279E8-B947-44D0-A35F-39458F1E7B8E}" destId="{C72B5EAB-BCC1-43A0-A22D-066FAECD2D45}" srcOrd="1" destOrd="0" presId="urn:microsoft.com/office/officeart/2005/8/layout/lProcess2"/>
    <dgm:cxn modelId="{C8560C49-BB00-4A83-94B4-05E50312B852}" type="presOf" srcId="{21E279E8-B947-44D0-A35F-39458F1E7B8E}" destId="{38594F1C-7A3C-441C-BF34-EF2BCA445330}" srcOrd="0" destOrd="0" presId="urn:microsoft.com/office/officeart/2005/8/layout/lProcess2"/>
    <dgm:cxn modelId="{BAA235F5-1606-4650-9389-535492E99DDB}" srcId="{43C82FF5-70BC-4BCE-86D8-A69697DA211B}" destId="{4BD8DA05-242D-4842-A5FC-E89C0F0264C9}" srcOrd="3" destOrd="0" parTransId="{630B2F4B-D81A-460F-984F-5C2C7F761D76}" sibTransId="{069A7789-845C-4D30-ABEA-7F7B995FBEBA}"/>
    <dgm:cxn modelId="{A2EC3D55-44DD-4878-B622-C3EAED12D1BA}" type="presOf" srcId="{B0C09B6D-73BF-4B19-9F83-2A9FD51F4D36}" destId="{3BA921CD-56D2-4230-A98F-FAC0397A50A7}" srcOrd="0" destOrd="0" presId="urn:microsoft.com/office/officeart/2005/8/layout/lProcess2"/>
    <dgm:cxn modelId="{BA4CB224-421F-41F2-8AC9-AA04247AC08E}" srcId="{21E279E8-B947-44D0-A35F-39458F1E7B8E}" destId="{16DA50F6-0F2B-4A10-BB6E-02DD20DB3DCE}" srcOrd="2" destOrd="0" parTransId="{34A7396D-4867-4056-84ED-13098C42E048}" sibTransId="{DDABE733-85C3-4A8B-B59F-52E9CFC61F8C}"/>
    <dgm:cxn modelId="{7D419D72-0540-414D-ADBD-3F01963599E2}" type="presOf" srcId="{53078E32-6779-4E30-A1BC-157441479541}" destId="{BD98BDC0-01DA-4245-89BC-1801D095D995}" srcOrd="0" destOrd="0" presId="urn:microsoft.com/office/officeart/2005/8/layout/lProcess2"/>
    <dgm:cxn modelId="{8A813015-04F5-41E3-B697-A09E209CD00B}" srcId="{43C82FF5-70BC-4BCE-86D8-A69697DA211B}" destId="{D5E4A6EE-D9E5-49EE-9D99-6976269A15CA}" srcOrd="1" destOrd="0" parTransId="{B665B440-191B-4491-BC6F-6C5344CA4968}" sibTransId="{AC88848E-A815-4EB3-A455-AE98DD8E7B5E}"/>
    <dgm:cxn modelId="{950F9666-30AB-4F68-BE6C-C0AC53F4980E}" srcId="{B0C09B6D-73BF-4B19-9F83-2A9FD51F4D36}" destId="{21E279E8-B947-44D0-A35F-39458F1E7B8E}" srcOrd="0" destOrd="0" parTransId="{F8FF5FB6-2B7D-4634-86C2-CD740B313E15}" sibTransId="{8B12272F-FAA7-4DFA-8EA7-08E305846594}"/>
    <dgm:cxn modelId="{D5D88471-B43B-41AF-A37C-ABB6F4C8CDB3}" type="presOf" srcId="{4BD8DA05-242D-4842-A5FC-E89C0F0264C9}" destId="{C2725045-8161-461D-9C98-C9768AADB9BE}" srcOrd="0" destOrd="0" presId="urn:microsoft.com/office/officeart/2005/8/layout/lProcess2"/>
    <dgm:cxn modelId="{9E243974-3FBA-4563-98B8-31B2CBC55983}" srcId="{21E279E8-B947-44D0-A35F-39458F1E7B8E}" destId="{B705AA29-D607-416F-AC54-884B9FD2B47D}" srcOrd="1" destOrd="0" parTransId="{D909716D-9ECD-48DB-BDDC-2B1D82D6EA06}" sibTransId="{D642A3BD-1D19-4299-832E-4441A869DC3D}"/>
    <dgm:cxn modelId="{E64D8FDA-2DB5-4FE1-B83B-DDC672BEA399}" type="presOf" srcId="{D5E4A6EE-D9E5-49EE-9D99-6976269A15CA}" destId="{0DCF87D8-A852-43BD-9A36-78C09B8ACDEC}" srcOrd="0" destOrd="0" presId="urn:microsoft.com/office/officeart/2005/8/layout/lProcess2"/>
    <dgm:cxn modelId="{FD5A8ACD-29F4-4433-AB99-D330B621055B}" srcId="{43C82FF5-70BC-4BCE-86D8-A69697DA211B}" destId="{C989C423-3C51-48F6-AC81-328BB455DE19}" srcOrd="0" destOrd="0" parTransId="{CF7941D9-82C4-4311-AB87-FDD7925AD873}" sibTransId="{371E88B6-2C42-4DAB-B810-0CEFCE65D48A}"/>
    <dgm:cxn modelId="{F2D30FA1-447D-4422-A928-24FDC2DB49CE}" type="presOf" srcId="{16DA50F6-0F2B-4A10-BB6E-02DD20DB3DCE}" destId="{ECFA3CE8-AF5C-46FE-A446-5842F20A881F}" srcOrd="0" destOrd="0" presId="urn:microsoft.com/office/officeart/2005/8/layout/lProcess2"/>
    <dgm:cxn modelId="{FDF76647-0D1D-4234-B5CA-E27B0FD5B03A}" type="presParOf" srcId="{3BA921CD-56D2-4230-A98F-FAC0397A50A7}" destId="{17699458-9F5E-4288-B429-ACB5D7ADABD7}" srcOrd="0" destOrd="0" presId="urn:microsoft.com/office/officeart/2005/8/layout/lProcess2"/>
    <dgm:cxn modelId="{8747F73F-DDCA-4503-932B-D4B5EDDA6EFC}" type="presParOf" srcId="{17699458-9F5E-4288-B429-ACB5D7ADABD7}" destId="{38594F1C-7A3C-441C-BF34-EF2BCA445330}" srcOrd="0" destOrd="0" presId="urn:microsoft.com/office/officeart/2005/8/layout/lProcess2"/>
    <dgm:cxn modelId="{CE4545C0-C985-4645-91FF-7C9FDDDA173B}" type="presParOf" srcId="{17699458-9F5E-4288-B429-ACB5D7ADABD7}" destId="{C72B5EAB-BCC1-43A0-A22D-066FAECD2D45}" srcOrd="1" destOrd="0" presId="urn:microsoft.com/office/officeart/2005/8/layout/lProcess2"/>
    <dgm:cxn modelId="{127168FC-567D-4C19-B51B-CED575F82BF7}" type="presParOf" srcId="{17699458-9F5E-4288-B429-ACB5D7ADABD7}" destId="{35EC9FD3-F831-46A3-BC0D-44AA9D99AEB4}" srcOrd="2" destOrd="0" presId="urn:microsoft.com/office/officeart/2005/8/layout/lProcess2"/>
    <dgm:cxn modelId="{6B5BB041-C759-4554-9208-715B1B4E7316}" type="presParOf" srcId="{35EC9FD3-F831-46A3-BC0D-44AA9D99AEB4}" destId="{6E0674D0-5F4B-463E-8B4D-D7012F19A08F}" srcOrd="0" destOrd="0" presId="urn:microsoft.com/office/officeart/2005/8/layout/lProcess2"/>
    <dgm:cxn modelId="{8BFEF5AA-C422-4B55-9F64-2C98C7199661}" type="presParOf" srcId="{6E0674D0-5F4B-463E-8B4D-D7012F19A08F}" destId="{279470D6-FAFF-4657-9088-0724FB6F532F}" srcOrd="0" destOrd="0" presId="urn:microsoft.com/office/officeart/2005/8/layout/lProcess2"/>
    <dgm:cxn modelId="{36B84707-5993-4984-BB21-1C156DB6EDCC}" type="presParOf" srcId="{6E0674D0-5F4B-463E-8B4D-D7012F19A08F}" destId="{A56BAF5F-7CAB-4590-9990-3A78D3C058AB}" srcOrd="1" destOrd="0" presId="urn:microsoft.com/office/officeart/2005/8/layout/lProcess2"/>
    <dgm:cxn modelId="{73D7F603-D9E8-4DB9-870F-08AF6DEB9E65}" type="presParOf" srcId="{6E0674D0-5F4B-463E-8B4D-D7012F19A08F}" destId="{DBF5D31B-4671-4385-B0F3-E4EAB163FE30}" srcOrd="2" destOrd="0" presId="urn:microsoft.com/office/officeart/2005/8/layout/lProcess2"/>
    <dgm:cxn modelId="{11A0386C-FDD1-49A2-A5CF-5AACB063AECB}" type="presParOf" srcId="{6E0674D0-5F4B-463E-8B4D-D7012F19A08F}" destId="{A527F923-504E-44AD-8BEE-FAFC77D4FE15}" srcOrd="3" destOrd="0" presId="urn:microsoft.com/office/officeart/2005/8/layout/lProcess2"/>
    <dgm:cxn modelId="{CE0DA1AC-F141-4B80-A052-083FFB65E066}" type="presParOf" srcId="{6E0674D0-5F4B-463E-8B4D-D7012F19A08F}" destId="{ECFA3CE8-AF5C-46FE-A446-5842F20A881F}" srcOrd="4" destOrd="0" presId="urn:microsoft.com/office/officeart/2005/8/layout/lProcess2"/>
    <dgm:cxn modelId="{14C45B3D-B856-44C5-BE66-64392F9E6D82}" type="presParOf" srcId="{6E0674D0-5F4B-463E-8B4D-D7012F19A08F}" destId="{CF6064B9-0211-42AA-8A77-6434924C4A15}" srcOrd="5" destOrd="0" presId="urn:microsoft.com/office/officeart/2005/8/layout/lProcess2"/>
    <dgm:cxn modelId="{B81257D4-DDC7-425B-95D2-1106EA2044CF}" type="presParOf" srcId="{6E0674D0-5F4B-463E-8B4D-D7012F19A08F}" destId="{B42FA835-36E8-4148-8D33-43F16383857A}" srcOrd="6" destOrd="0" presId="urn:microsoft.com/office/officeart/2005/8/layout/lProcess2"/>
    <dgm:cxn modelId="{ED85D966-E980-4FB0-B8C1-102AC9778745}" type="presParOf" srcId="{3BA921CD-56D2-4230-A98F-FAC0397A50A7}" destId="{3E6E9D1E-7144-4B22-B1DD-71A8DC03CDDB}" srcOrd="1" destOrd="0" presId="urn:microsoft.com/office/officeart/2005/8/layout/lProcess2"/>
    <dgm:cxn modelId="{5370C22A-B8F8-4778-848E-B6324955C725}" type="presParOf" srcId="{3BA921CD-56D2-4230-A98F-FAC0397A50A7}" destId="{078E7F8D-7395-42CE-8203-A2442BE6FDC1}" srcOrd="2" destOrd="0" presId="urn:microsoft.com/office/officeart/2005/8/layout/lProcess2"/>
    <dgm:cxn modelId="{3CF892B7-DDE6-4967-993F-D0B7D7E3E748}" type="presParOf" srcId="{078E7F8D-7395-42CE-8203-A2442BE6FDC1}" destId="{D9805F50-C00A-4B4D-8976-A57C0CEA049A}" srcOrd="0" destOrd="0" presId="urn:microsoft.com/office/officeart/2005/8/layout/lProcess2"/>
    <dgm:cxn modelId="{C2073C1C-DB90-4322-AD89-A3E2CEA5FF81}" type="presParOf" srcId="{078E7F8D-7395-42CE-8203-A2442BE6FDC1}" destId="{9927EDCA-E9DA-4E10-93A3-9A80BE5BAC03}" srcOrd="1" destOrd="0" presId="urn:microsoft.com/office/officeart/2005/8/layout/lProcess2"/>
    <dgm:cxn modelId="{6C6AB098-41B3-4295-B0D9-4A3CF0BE9057}" type="presParOf" srcId="{078E7F8D-7395-42CE-8203-A2442BE6FDC1}" destId="{08E85E2E-26C3-492B-AD0B-14E77A7B2492}" srcOrd="2" destOrd="0" presId="urn:microsoft.com/office/officeart/2005/8/layout/lProcess2"/>
    <dgm:cxn modelId="{8256318A-84C4-41F4-8768-CFA1536B5862}" type="presParOf" srcId="{08E85E2E-26C3-492B-AD0B-14E77A7B2492}" destId="{BAAF0C2F-5005-487B-97DB-9405F4380AA0}" srcOrd="0" destOrd="0" presId="urn:microsoft.com/office/officeart/2005/8/layout/lProcess2"/>
    <dgm:cxn modelId="{161B751D-A5D5-431D-B427-92E8C5E176BC}" type="presParOf" srcId="{BAAF0C2F-5005-487B-97DB-9405F4380AA0}" destId="{7A7D030F-B369-4482-8177-905778834351}" srcOrd="0" destOrd="0" presId="urn:microsoft.com/office/officeart/2005/8/layout/lProcess2"/>
    <dgm:cxn modelId="{99DBABEB-B1A4-4F10-9D0B-DD9B52E72F39}" type="presParOf" srcId="{BAAF0C2F-5005-487B-97DB-9405F4380AA0}" destId="{5AC67E30-1004-4EB1-9795-228CD0DA06EE}" srcOrd="1" destOrd="0" presId="urn:microsoft.com/office/officeart/2005/8/layout/lProcess2"/>
    <dgm:cxn modelId="{D56AFA11-87CE-4C70-892F-7A13077DD6CA}" type="presParOf" srcId="{BAAF0C2F-5005-487B-97DB-9405F4380AA0}" destId="{0DCF87D8-A852-43BD-9A36-78C09B8ACDEC}" srcOrd="2" destOrd="0" presId="urn:microsoft.com/office/officeart/2005/8/layout/lProcess2"/>
    <dgm:cxn modelId="{69F64980-85A1-4CDA-8DF8-4ACE86B94777}" type="presParOf" srcId="{BAAF0C2F-5005-487B-97DB-9405F4380AA0}" destId="{FBB5EF8E-182F-490A-9251-55498062B818}" srcOrd="3" destOrd="0" presId="urn:microsoft.com/office/officeart/2005/8/layout/lProcess2"/>
    <dgm:cxn modelId="{7DE8EF90-FA9C-4697-88A9-63535CC36439}" type="presParOf" srcId="{BAAF0C2F-5005-487B-97DB-9405F4380AA0}" destId="{BD98BDC0-01DA-4245-89BC-1801D095D995}" srcOrd="4" destOrd="0" presId="urn:microsoft.com/office/officeart/2005/8/layout/lProcess2"/>
    <dgm:cxn modelId="{339872B9-0C8E-433E-AEB9-37773E11BFE1}" type="presParOf" srcId="{BAAF0C2F-5005-487B-97DB-9405F4380AA0}" destId="{CB290900-DF50-470C-9DCC-EA59C91A5082}" srcOrd="5" destOrd="0" presId="urn:microsoft.com/office/officeart/2005/8/layout/lProcess2"/>
    <dgm:cxn modelId="{4C55C153-8134-4DC4-87AF-5E650B8EB551}" type="presParOf" srcId="{BAAF0C2F-5005-487B-97DB-9405F4380AA0}" destId="{C2725045-8161-461D-9C98-C9768AADB9BE}"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6B82F3-1479-43A8-B54C-07374194395B}" type="doc">
      <dgm:prSet loTypeId="urn:microsoft.com/office/officeart/2008/layout/TitlePictureLineup" loCatId="picture" qsTypeId="urn:microsoft.com/office/officeart/2005/8/quickstyle/simple1" qsCatId="simple" csTypeId="urn:microsoft.com/office/officeart/2005/8/colors/colorful1" csCatId="colorful" phldr="1"/>
      <dgm:spPr/>
      <dgm:t>
        <a:bodyPr/>
        <a:lstStyle/>
        <a:p>
          <a:endParaRPr lang="en-US"/>
        </a:p>
      </dgm:t>
    </dgm:pt>
    <dgm:pt modelId="{B6EA0F4E-B2A1-4AC7-ACA1-011154CA80D1}">
      <dgm:prSet phldrT="[Text]"/>
      <dgm:spPr/>
      <dgm:t>
        <a:bodyPr/>
        <a:lstStyle/>
        <a:p>
          <a:r>
            <a:rPr lang="en-US" dirty="0" smtClean="0">
              <a:latin typeface="Franklin Gothic Medium Cond" panose="020B0606030402020204" pitchFamily="34" charset="0"/>
            </a:rPr>
            <a:t>FDI/FII</a:t>
          </a:r>
          <a:endParaRPr lang="en-US" dirty="0">
            <a:latin typeface="Franklin Gothic Medium Cond" panose="020B0606030402020204" pitchFamily="34" charset="0"/>
          </a:endParaRPr>
        </a:p>
      </dgm:t>
    </dgm:pt>
    <dgm:pt modelId="{8EEB32B7-5418-4E3E-B1C1-A0022AB0813B}" type="parTrans" cxnId="{836DD578-5C24-41CC-8850-4D7633E3294B}">
      <dgm:prSet/>
      <dgm:spPr/>
      <dgm:t>
        <a:bodyPr/>
        <a:lstStyle/>
        <a:p>
          <a:endParaRPr lang="en-US"/>
        </a:p>
      </dgm:t>
    </dgm:pt>
    <dgm:pt modelId="{10006639-9DB6-4C8C-83E2-70CE82DAB758}" type="sibTrans" cxnId="{836DD578-5C24-41CC-8850-4D7633E3294B}">
      <dgm:prSet/>
      <dgm:spPr/>
      <dgm:t>
        <a:bodyPr/>
        <a:lstStyle/>
        <a:p>
          <a:endParaRPr lang="en-US"/>
        </a:p>
      </dgm:t>
    </dgm:pt>
    <dgm:pt modelId="{ACEE648C-1423-4E5D-B91A-56C7D562B9FE}">
      <dgm:prSet phldrT="[Text]"/>
      <dgm:spPr/>
      <dgm:t>
        <a:bodyPr/>
        <a:lstStyle/>
        <a:p>
          <a:r>
            <a:rPr lang="en-US" dirty="0" smtClean="0">
              <a:latin typeface="Franklin Gothic Medium Cond" panose="020B0606030402020204" pitchFamily="34" charset="0"/>
            </a:rPr>
            <a:t>Difference abolished</a:t>
          </a:r>
          <a:endParaRPr lang="en-US" dirty="0">
            <a:latin typeface="Franklin Gothic Medium Cond" panose="020B0606030402020204" pitchFamily="34" charset="0"/>
          </a:endParaRPr>
        </a:p>
      </dgm:t>
    </dgm:pt>
    <dgm:pt modelId="{CD901FEF-2E16-4973-9785-2BB50BFF3A9E}" type="parTrans" cxnId="{3B0469B7-5DDF-429E-BAE4-32A50F6C0038}">
      <dgm:prSet/>
      <dgm:spPr/>
      <dgm:t>
        <a:bodyPr/>
        <a:lstStyle/>
        <a:p>
          <a:endParaRPr lang="en-US"/>
        </a:p>
      </dgm:t>
    </dgm:pt>
    <dgm:pt modelId="{6078CCCF-9242-4D39-AFF3-AFF6B1D35432}" type="sibTrans" cxnId="{3B0469B7-5DDF-429E-BAE4-32A50F6C0038}">
      <dgm:prSet/>
      <dgm:spPr/>
      <dgm:t>
        <a:bodyPr/>
        <a:lstStyle/>
        <a:p>
          <a:endParaRPr lang="en-US"/>
        </a:p>
      </dgm:t>
    </dgm:pt>
    <dgm:pt modelId="{24474ADD-47AD-45D1-9E00-D0CEB6073B14}">
      <dgm:prSet phldrT="[Text]"/>
      <dgm:spPr/>
      <dgm:t>
        <a:bodyPr/>
        <a:lstStyle/>
        <a:p>
          <a:r>
            <a:rPr lang="en-US" dirty="0" smtClean="0">
              <a:latin typeface="Franklin Gothic Medium Cond" panose="020B0606030402020204" pitchFamily="34" charset="0"/>
            </a:rPr>
            <a:t>FT/QE</a:t>
          </a:r>
          <a:endParaRPr lang="en-US" dirty="0">
            <a:latin typeface="Franklin Gothic Medium Cond" panose="020B0606030402020204" pitchFamily="34" charset="0"/>
          </a:endParaRPr>
        </a:p>
      </dgm:t>
    </dgm:pt>
    <dgm:pt modelId="{0E3D5D97-6787-4D54-BDB1-CA530B3CD46A}" type="parTrans" cxnId="{5D82C6BC-08E6-4015-940C-727754FB44B0}">
      <dgm:prSet/>
      <dgm:spPr/>
      <dgm:t>
        <a:bodyPr/>
        <a:lstStyle/>
        <a:p>
          <a:endParaRPr lang="en-US"/>
        </a:p>
      </dgm:t>
    </dgm:pt>
    <dgm:pt modelId="{1F101122-F96E-4959-840B-3D1652DA0F4C}" type="sibTrans" cxnId="{5D82C6BC-08E6-4015-940C-727754FB44B0}">
      <dgm:prSet/>
      <dgm:spPr/>
      <dgm:t>
        <a:bodyPr/>
        <a:lstStyle/>
        <a:p>
          <a:endParaRPr lang="en-US"/>
        </a:p>
      </dgm:t>
    </dgm:pt>
    <dgm:pt modelId="{E77A6E6A-351F-46B7-B9AB-51DDCF9D6C51}">
      <dgm:prSet phldrT="[Text]"/>
      <dgm:spPr/>
      <dgm:t>
        <a:bodyPr/>
        <a:lstStyle/>
        <a:p>
          <a:r>
            <a:rPr lang="en-US" dirty="0" smtClean="0">
              <a:latin typeface="Franklin Gothic Medium Cond" panose="020B0606030402020204" pitchFamily="34" charset="0"/>
            </a:rPr>
            <a:t>Impact on Indian Economy</a:t>
          </a:r>
          <a:endParaRPr lang="en-US" dirty="0">
            <a:latin typeface="Franklin Gothic Medium Cond" panose="020B0606030402020204" pitchFamily="34" charset="0"/>
          </a:endParaRPr>
        </a:p>
      </dgm:t>
    </dgm:pt>
    <dgm:pt modelId="{DFD1B6E0-55F1-4848-8365-C34393418519}" type="parTrans" cxnId="{B36ECEA2-C675-4898-B4BE-246817FD5FBA}">
      <dgm:prSet/>
      <dgm:spPr/>
      <dgm:t>
        <a:bodyPr/>
        <a:lstStyle/>
        <a:p>
          <a:endParaRPr lang="en-US"/>
        </a:p>
      </dgm:t>
    </dgm:pt>
    <dgm:pt modelId="{E483EAD3-416F-4B02-B2C9-AF2F6A7A373F}" type="sibTrans" cxnId="{B36ECEA2-C675-4898-B4BE-246817FD5FBA}">
      <dgm:prSet/>
      <dgm:spPr/>
      <dgm:t>
        <a:bodyPr/>
        <a:lstStyle/>
        <a:p>
          <a:endParaRPr lang="en-US"/>
        </a:p>
      </dgm:t>
    </dgm:pt>
    <dgm:pt modelId="{A3FDEB77-F9A0-405F-BF54-74461F71430F}">
      <dgm:prSet phldrT="[Text]"/>
      <dgm:spPr/>
      <dgm:t>
        <a:bodyPr/>
        <a:lstStyle/>
        <a:p>
          <a:r>
            <a:rPr lang="en-US" dirty="0" smtClean="0">
              <a:latin typeface="Franklin Gothic Medium Cond" panose="020B0606030402020204" pitchFamily="34" charset="0"/>
            </a:rPr>
            <a:t>GIFT city</a:t>
          </a:r>
          <a:endParaRPr lang="en-US" dirty="0">
            <a:latin typeface="Franklin Gothic Medium Cond" panose="020B0606030402020204" pitchFamily="34" charset="0"/>
          </a:endParaRPr>
        </a:p>
      </dgm:t>
    </dgm:pt>
    <dgm:pt modelId="{A54ABBE4-4D01-4532-AE85-B1F96EBE28FF}" type="parTrans" cxnId="{273E52BC-9045-4E9D-B105-EF8BACA9B617}">
      <dgm:prSet/>
      <dgm:spPr/>
      <dgm:t>
        <a:bodyPr/>
        <a:lstStyle/>
        <a:p>
          <a:endParaRPr lang="en-US"/>
        </a:p>
      </dgm:t>
    </dgm:pt>
    <dgm:pt modelId="{45C6B71D-4E49-4107-B060-D40A827375F4}" type="sibTrans" cxnId="{273E52BC-9045-4E9D-B105-EF8BACA9B617}">
      <dgm:prSet/>
      <dgm:spPr/>
      <dgm:t>
        <a:bodyPr/>
        <a:lstStyle/>
        <a:p>
          <a:endParaRPr lang="en-US"/>
        </a:p>
      </dgm:t>
    </dgm:pt>
    <dgm:pt modelId="{92049C06-9966-4D86-ADC5-EDD89A257356}">
      <dgm:prSet phldrT="[Text]"/>
      <dgm:spPr/>
      <dgm:t>
        <a:bodyPr/>
        <a:lstStyle/>
        <a:p>
          <a:r>
            <a:rPr lang="en-US" dirty="0" smtClean="0">
              <a:latin typeface="Franklin Gothic Medium Cond" panose="020B0606030402020204" pitchFamily="34" charset="0"/>
            </a:rPr>
            <a:t>Features</a:t>
          </a:r>
          <a:endParaRPr lang="en-US" dirty="0">
            <a:latin typeface="Franklin Gothic Medium Cond" panose="020B0606030402020204" pitchFamily="34" charset="0"/>
          </a:endParaRPr>
        </a:p>
      </dgm:t>
    </dgm:pt>
    <dgm:pt modelId="{7C40886D-97DB-4F29-B9C1-B9CD07A24B57}" type="parTrans" cxnId="{983783D6-799F-4402-925E-C06025FF82EC}">
      <dgm:prSet/>
      <dgm:spPr/>
      <dgm:t>
        <a:bodyPr/>
        <a:lstStyle/>
        <a:p>
          <a:endParaRPr lang="en-US"/>
        </a:p>
      </dgm:t>
    </dgm:pt>
    <dgm:pt modelId="{D2493D44-E26C-4791-A5BC-37A80B7EECDB}" type="sibTrans" cxnId="{983783D6-799F-4402-925E-C06025FF82EC}">
      <dgm:prSet/>
      <dgm:spPr/>
      <dgm:t>
        <a:bodyPr/>
        <a:lstStyle/>
        <a:p>
          <a:endParaRPr lang="en-US"/>
        </a:p>
      </dgm:t>
    </dgm:pt>
    <dgm:pt modelId="{529F1184-67F2-4EF8-8172-F51C0CF69EB7}">
      <dgm:prSet phldrT="[Text]"/>
      <dgm:spPr/>
      <dgm:t>
        <a:bodyPr/>
        <a:lstStyle/>
        <a:p>
          <a:r>
            <a:rPr lang="en-US" dirty="0" smtClean="0">
              <a:latin typeface="Franklin Gothic Medium Cond" panose="020B0606030402020204" pitchFamily="34" charset="0"/>
            </a:rPr>
            <a:t>Various limits</a:t>
          </a:r>
          <a:endParaRPr lang="en-US" dirty="0">
            <a:latin typeface="Franklin Gothic Medium Cond" panose="020B0606030402020204" pitchFamily="34" charset="0"/>
          </a:endParaRPr>
        </a:p>
      </dgm:t>
    </dgm:pt>
    <dgm:pt modelId="{3D5E4564-8540-4EAE-85C5-5AB7FC185909}" type="parTrans" cxnId="{3A359F34-31A8-4357-8AFD-A6D51C1BFF1C}">
      <dgm:prSet/>
      <dgm:spPr/>
      <dgm:t>
        <a:bodyPr/>
        <a:lstStyle/>
        <a:p>
          <a:endParaRPr lang="en-US"/>
        </a:p>
      </dgm:t>
    </dgm:pt>
    <dgm:pt modelId="{5CDD29E5-253F-4352-A569-A1BD64B08AF2}" type="sibTrans" cxnId="{3A359F34-31A8-4357-8AFD-A6D51C1BFF1C}">
      <dgm:prSet/>
      <dgm:spPr/>
      <dgm:t>
        <a:bodyPr/>
        <a:lstStyle/>
        <a:p>
          <a:endParaRPr lang="en-US"/>
        </a:p>
      </dgm:t>
    </dgm:pt>
    <dgm:pt modelId="{8C66D6BB-8FA9-4FBF-98A9-686A4CFA1129}">
      <dgm:prSet phldrT="[Text]"/>
      <dgm:spPr/>
      <dgm:t>
        <a:bodyPr/>
        <a:lstStyle/>
        <a:p>
          <a:r>
            <a:rPr lang="en-US" dirty="0" smtClean="0">
              <a:latin typeface="Franklin Gothic Medium Cond" panose="020B0606030402020204" pitchFamily="34" charset="0"/>
            </a:rPr>
            <a:t>FIPB</a:t>
          </a:r>
          <a:endParaRPr lang="en-US" dirty="0">
            <a:latin typeface="Franklin Gothic Medium Cond" panose="020B0606030402020204" pitchFamily="34" charset="0"/>
          </a:endParaRPr>
        </a:p>
      </dgm:t>
    </dgm:pt>
    <dgm:pt modelId="{F8E3D612-B68C-4E13-9FF2-76120797E970}" type="parTrans" cxnId="{72F0795B-4213-46A1-A1C6-5064953860C2}">
      <dgm:prSet/>
      <dgm:spPr/>
      <dgm:t>
        <a:bodyPr/>
        <a:lstStyle/>
        <a:p>
          <a:endParaRPr lang="en-US"/>
        </a:p>
      </dgm:t>
    </dgm:pt>
    <dgm:pt modelId="{0D1F40F4-27E7-4920-9FC9-7B65C3582303}" type="sibTrans" cxnId="{72F0795B-4213-46A1-A1C6-5064953860C2}">
      <dgm:prSet/>
      <dgm:spPr/>
      <dgm:t>
        <a:bodyPr/>
        <a:lstStyle/>
        <a:p>
          <a:endParaRPr lang="en-US"/>
        </a:p>
      </dgm:t>
    </dgm:pt>
    <dgm:pt modelId="{372ABE87-FBCA-4F57-A279-D1D44498DD30}">
      <dgm:prSet phldrT="[Text]"/>
      <dgm:spPr/>
      <dgm:t>
        <a:bodyPr/>
        <a:lstStyle/>
        <a:p>
          <a:r>
            <a:rPr lang="en-US" dirty="0" smtClean="0">
              <a:latin typeface="Franklin Gothic Medium Cond" panose="020B0606030402020204" pitchFamily="34" charset="0"/>
            </a:rPr>
            <a:t>Meaning</a:t>
          </a:r>
          <a:endParaRPr lang="en-US" dirty="0">
            <a:latin typeface="Franklin Gothic Medium Cond" panose="020B0606030402020204" pitchFamily="34" charset="0"/>
          </a:endParaRPr>
        </a:p>
      </dgm:t>
    </dgm:pt>
    <dgm:pt modelId="{1E0F660F-3E10-4FBF-A778-E0EE88212634}" type="parTrans" cxnId="{55B5755E-6A10-4120-9C0C-ABDC75A1CFEF}">
      <dgm:prSet/>
      <dgm:spPr/>
      <dgm:t>
        <a:bodyPr/>
        <a:lstStyle/>
        <a:p>
          <a:endParaRPr lang="en-US"/>
        </a:p>
      </dgm:t>
    </dgm:pt>
    <dgm:pt modelId="{A1AE70EB-43A2-481F-A19E-11F6F526BC61}" type="sibTrans" cxnId="{55B5755E-6A10-4120-9C0C-ABDC75A1CFEF}">
      <dgm:prSet/>
      <dgm:spPr/>
      <dgm:t>
        <a:bodyPr/>
        <a:lstStyle/>
        <a:p>
          <a:endParaRPr lang="en-US"/>
        </a:p>
      </dgm:t>
    </dgm:pt>
    <dgm:pt modelId="{4DEDA86D-80DE-41CD-9C69-469ABDA6F3E0}">
      <dgm:prSet phldrT="[Text]"/>
      <dgm:spPr/>
      <dgm:t>
        <a:bodyPr/>
        <a:lstStyle/>
        <a:p>
          <a:r>
            <a:rPr lang="en-US" dirty="0" smtClean="0">
              <a:latin typeface="Franklin Gothic Medium Cond" panose="020B0606030402020204" pitchFamily="34" charset="0"/>
            </a:rPr>
            <a:t>Forex Reserve</a:t>
          </a:r>
          <a:endParaRPr lang="en-US" dirty="0">
            <a:latin typeface="Franklin Gothic Medium Cond" panose="020B0606030402020204" pitchFamily="34" charset="0"/>
          </a:endParaRPr>
        </a:p>
      </dgm:t>
    </dgm:pt>
    <dgm:pt modelId="{83A6F4C2-49C0-43EB-A405-F2D4A1F038BA}" type="parTrans" cxnId="{21545D6A-2608-4EF3-A658-7C43C615D732}">
      <dgm:prSet/>
      <dgm:spPr/>
      <dgm:t>
        <a:bodyPr/>
        <a:lstStyle/>
        <a:p>
          <a:endParaRPr lang="en-US"/>
        </a:p>
      </dgm:t>
    </dgm:pt>
    <dgm:pt modelId="{2E6848CB-8EA8-480F-8355-BB7B102E9258}" type="sibTrans" cxnId="{21545D6A-2608-4EF3-A658-7C43C615D732}">
      <dgm:prSet/>
      <dgm:spPr/>
      <dgm:t>
        <a:bodyPr/>
        <a:lstStyle/>
        <a:p>
          <a:endParaRPr lang="en-US"/>
        </a:p>
      </dgm:t>
    </dgm:pt>
    <dgm:pt modelId="{C80E7CC4-0CDA-420C-B89A-3A82088846DD}">
      <dgm:prSet phldrT="[Text]"/>
      <dgm:spPr>
        <a:solidFill>
          <a:srgbClr val="0070C0"/>
        </a:solidFill>
      </dgm:spPr>
      <dgm:t>
        <a:bodyPr/>
        <a:lstStyle/>
        <a:p>
          <a:r>
            <a:rPr lang="en-US" dirty="0" smtClean="0">
              <a:latin typeface="Franklin Gothic Medium Cond" panose="020B0606030402020204" pitchFamily="34" charset="0"/>
            </a:rPr>
            <a:t>China ~4 trill, how?</a:t>
          </a:r>
          <a:endParaRPr lang="en-US" dirty="0">
            <a:latin typeface="Franklin Gothic Medium Cond" panose="020B0606030402020204" pitchFamily="34" charset="0"/>
          </a:endParaRPr>
        </a:p>
      </dgm:t>
    </dgm:pt>
    <dgm:pt modelId="{7F506558-76C5-4A6E-A4D3-0B80507F70E5}" type="parTrans" cxnId="{3A21875B-ACE8-463D-9368-95D6B5582EFC}">
      <dgm:prSet/>
      <dgm:spPr/>
      <dgm:t>
        <a:bodyPr/>
        <a:lstStyle/>
        <a:p>
          <a:endParaRPr lang="en-US"/>
        </a:p>
      </dgm:t>
    </dgm:pt>
    <dgm:pt modelId="{26B2A916-92EE-4D57-9D4A-C4FAE99D1B96}" type="sibTrans" cxnId="{3A21875B-ACE8-463D-9368-95D6B5582EFC}">
      <dgm:prSet/>
      <dgm:spPr/>
      <dgm:t>
        <a:bodyPr/>
        <a:lstStyle/>
        <a:p>
          <a:endParaRPr lang="en-US"/>
        </a:p>
      </dgm:t>
    </dgm:pt>
    <dgm:pt modelId="{1A1F90C0-515B-4F1B-AF7A-992B307CC2E3}">
      <dgm:prSet phldrT="[Text]"/>
      <dgm:spPr>
        <a:solidFill>
          <a:srgbClr val="0070C0"/>
        </a:solidFill>
      </dgm:spPr>
      <dgm:t>
        <a:bodyPr/>
        <a:lstStyle/>
        <a:p>
          <a:r>
            <a:rPr lang="en-US" dirty="0" smtClean="0">
              <a:latin typeface="Franklin Gothic Medium Cond" panose="020B0606030402020204" pitchFamily="34" charset="0"/>
            </a:rPr>
            <a:t>India target 750 bn.</a:t>
          </a:r>
          <a:endParaRPr lang="en-US" dirty="0">
            <a:latin typeface="Franklin Gothic Medium Cond" panose="020B0606030402020204" pitchFamily="34" charset="0"/>
          </a:endParaRPr>
        </a:p>
      </dgm:t>
    </dgm:pt>
    <dgm:pt modelId="{5FD38C4A-4628-4F8A-B245-D232C82E7363}" type="parTrans" cxnId="{D682D564-4EB4-40D4-BA27-06984D3FBA2C}">
      <dgm:prSet/>
      <dgm:spPr/>
      <dgm:t>
        <a:bodyPr/>
        <a:lstStyle/>
        <a:p>
          <a:endParaRPr lang="en-US"/>
        </a:p>
      </dgm:t>
    </dgm:pt>
    <dgm:pt modelId="{D0842FCA-16D3-4C7E-B20E-04BBC5FEDF9B}" type="sibTrans" cxnId="{D682D564-4EB4-40D4-BA27-06984D3FBA2C}">
      <dgm:prSet/>
      <dgm:spPr/>
      <dgm:t>
        <a:bodyPr/>
        <a:lstStyle/>
        <a:p>
          <a:endParaRPr lang="en-US"/>
        </a:p>
      </dgm:t>
    </dgm:pt>
    <dgm:pt modelId="{D2591ABF-4689-4870-B2B4-46FD015DAB8D}">
      <dgm:prSet phldrT="[Text]"/>
      <dgm:spPr/>
      <dgm:t>
        <a:bodyPr/>
        <a:lstStyle/>
        <a:p>
          <a:r>
            <a:rPr lang="en-US" dirty="0" smtClean="0">
              <a:latin typeface="Franklin Gothic Medium Cond" panose="020B0606030402020204" pitchFamily="34" charset="0"/>
            </a:rPr>
            <a:t>challenges</a:t>
          </a:r>
          <a:endParaRPr lang="en-US" dirty="0">
            <a:latin typeface="Franklin Gothic Medium Cond" panose="020B0606030402020204" pitchFamily="34" charset="0"/>
          </a:endParaRPr>
        </a:p>
      </dgm:t>
    </dgm:pt>
    <dgm:pt modelId="{E2800F19-B376-4BDC-9465-79C05348D651}" type="parTrans" cxnId="{93090028-0166-4A44-81C3-B3E9CA795319}">
      <dgm:prSet/>
      <dgm:spPr/>
      <dgm:t>
        <a:bodyPr/>
        <a:lstStyle/>
        <a:p>
          <a:endParaRPr lang="en-US"/>
        </a:p>
      </dgm:t>
    </dgm:pt>
    <dgm:pt modelId="{9C438F1C-240B-40E0-A876-65EFFE4E6E68}" type="sibTrans" cxnId="{93090028-0166-4A44-81C3-B3E9CA795319}">
      <dgm:prSet/>
      <dgm:spPr/>
      <dgm:t>
        <a:bodyPr/>
        <a:lstStyle/>
        <a:p>
          <a:endParaRPr lang="en-US"/>
        </a:p>
      </dgm:t>
    </dgm:pt>
    <dgm:pt modelId="{CA070543-24D0-4BE8-868E-CEEE8004DF17}" type="pres">
      <dgm:prSet presAssocID="{E46B82F3-1479-43A8-B54C-07374194395B}" presName="Name0" presStyleCnt="0">
        <dgm:presLayoutVars>
          <dgm:dir/>
        </dgm:presLayoutVars>
      </dgm:prSet>
      <dgm:spPr/>
      <dgm:t>
        <a:bodyPr/>
        <a:lstStyle/>
        <a:p>
          <a:endParaRPr lang="en-US"/>
        </a:p>
      </dgm:t>
    </dgm:pt>
    <dgm:pt modelId="{3B7660F8-302F-4A89-AADE-9441A68C1998}" type="pres">
      <dgm:prSet presAssocID="{B6EA0F4E-B2A1-4AC7-ACA1-011154CA80D1}" presName="composite" presStyleCnt="0"/>
      <dgm:spPr/>
    </dgm:pt>
    <dgm:pt modelId="{20051D2A-4E7D-4A56-951D-591CB45DFC5D}" type="pres">
      <dgm:prSet presAssocID="{B6EA0F4E-B2A1-4AC7-ACA1-011154CA80D1}" presName="Accent" presStyleLbl="alignAcc1" presStyleIdx="0" presStyleCnt="4"/>
      <dgm:spPr/>
    </dgm:pt>
    <dgm:pt modelId="{651C1E61-7143-4251-A812-8A8A6C3383F1}" type="pres">
      <dgm:prSet presAssocID="{B6EA0F4E-B2A1-4AC7-ACA1-011154CA80D1}" presName="Image" presStyleLbl="node1" presStyleIdx="0" presStyleCnt="4"/>
      <dgm:spPr>
        <a:blipFill rotWithShape="1">
          <a:blip xmlns:r="http://schemas.openxmlformats.org/officeDocument/2006/relationships" r:embed="rId1"/>
          <a:stretch>
            <a:fillRect/>
          </a:stretch>
        </a:blipFill>
      </dgm:spPr>
    </dgm:pt>
    <dgm:pt modelId="{7E8989B5-5681-4D32-A578-B646E4419630}" type="pres">
      <dgm:prSet presAssocID="{B6EA0F4E-B2A1-4AC7-ACA1-011154CA80D1}" presName="Child" presStyleLbl="revTx" presStyleIdx="0" presStyleCnt="4">
        <dgm:presLayoutVars>
          <dgm:bulletEnabled val="1"/>
        </dgm:presLayoutVars>
      </dgm:prSet>
      <dgm:spPr/>
      <dgm:t>
        <a:bodyPr/>
        <a:lstStyle/>
        <a:p>
          <a:endParaRPr lang="en-US"/>
        </a:p>
      </dgm:t>
    </dgm:pt>
    <dgm:pt modelId="{989A07DA-35FC-474F-BEBA-46C36869E353}" type="pres">
      <dgm:prSet presAssocID="{B6EA0F4E-B2A1-4AC7-ACA1-011154CA80D1}" presName="Parent" presStyleLbl="alignNode1" presStyleIdx="0" presStyleCnt="4">
        <dgm:presLayoutVars>
          <dgm:bulletEnabled val="1"/>
        </dgm:presLayoutVars>
      </dgm:prSet>
      <dgm:spPr/>
      <dgm:t>
        <a:bodyPr/>
        <a:lstStyle/>
        <a:p>
          <a:endParaRPr lang="en-US"/>
        </a:p>
      </dgm:t>
    </dgm:pt>
    <dgm:pt modelId="{802E55B4-6798-472D-BC75-E6A4F4F5D747}" type="pres">
      <dgm:prSet presAssocID="{10006639-9DB6-4C8C-83E2-70CE82DAB758}" presName="sibTrans" presStyleCnt="0"/>
      <dgm:spPr/>
    </dgm:pt>
    <dgm:pt modelId="{07462A1F-E4D4-4650-947D-74A68C224603}" type="pres">
      <dgm:prSet presAssocID="{24474ADD-47AD-45D1-9E00-D0CEB6073B14}" presName="composite" presStyleCnt="0"/>
      <dgm:spPr/>
    </dgm:pt>
    <dgm:pt modelId="{586ECAEB-4737-46EB-8618-8F33777E264F}" type="pres">
      <dgm:prSet presAssocID="{24474ADD-47AD-45D1-9E00-D0CEB6073B14}" presName="Accent" presStyleLbl="alignAcc1" presStyleIdx="1" presStyleCnt="4"/>
      <dgm:spPr/>
    </dgm:pt>
    <dgm:pt modelId="{536A8A57-096D-4B71-ADF9-3292F698EF7C}" type="pres">
      <dgm:prSet presAssocID="{24474ADD-47AD-45D1-9E00-D0CEB6073B14}" presName="Image" presStyleLbl="node1" presStyleIdx="1" presStyleCnt="4"/>
      <dgm:spPr>
        <a:blipFill rotWithShape="1">
          <a:blip xmlns:r="http://schemas.openxmlformats.org/officeDocument/2006/relationships" r:embed="rId2"/>
          <a:stretch>
            <a:fillRect/>
          </a:stretch>
        </a:blipFill>
      </dgm:spPr>
    </dgm:pt>
    <dgm:pt modelId="{5DAA64C7-7B5C-4A3E-80AC-98FDDA71C7D3}" type="pres">
      <dgm:prSet presAssocID="{24474ADD-47AD-45D1-9E00-D0CEB6073B14}" presName="Child" presStyleLbl="revTx" presStyleIdx="1" presStyleCnt="4">
        <dgm:presLayoutVars>
          <dgm:bulletEnabled val="1"/>
        </dgm:presLayoutVars>
      </dgm:prSet>
      <dgm:spPr/>
      <dgm:t>
        <a:bodyPr/>
        <a:lstStyle/>
        <a:p>
          <a:endParaRPr lang="en-US"/>
        </a:p>
      </dgm:t>
    </dgm:pt>
    <dgm:pt modelId="{178A470C-518D-4EB8-8B13-3CFCF6180554}" type="pres">
      <dgm:prSet presAssocID="{24474ADD-47AD-45D1-9E00-D0CEB6073B14}" presName="Parent" presStyleLbl="alignNode1" presStyleIdx="1" presStyleCnt="4">
        <dgm:presLayoutVars>
          <dgm:bulletEnabled val="1"/>
        </dgm:presLayoutVars>
      </dgm:prSet>
      <dgm:spPr/>
      <dgm:t>
        <a:bodyPr/>
        <a:lstStyle/>
        <a:p>
          <a:endParaRPr lang="en-US"/>
        </a:p>
      </dgm:t>
    </dgm:pt>
    <dgm:pt modelId="{112B3D71-187E-4FF7-ADA7-A13FA77CA8B9}" type="pres">
      <dgm:prSet presAssocID="{1F101122-F96E-4959-840B-3D1652DA0F4C}" presName="sibTrans" presStyleCnt="0"/>
      <dgm:spPr/>
    </dgm:pt>
    <dgm:pt modelId="{94D3F0C1-8A20-49FA-B606-12620000EAFC}" type="pres">
      <dgm:prSet presAssocID="{4DEDA86D-80DE-41CD-9C69-469ABDA6F3E0}" presName="composite" presStyleCnt="0"/>
      <dgm:spPr/>
    </dgm:pt>
    <dgm:pt modelId="{04D82601-BA75-4130-B4A2-57E8AB8606BD}" type="pres">
      <dgm:prSet presAssocID="{4DEDA86D-80DE-41CD-9C69-469ABDA6F3E0}" presName="Accent" presStyleLbl="alignAcc1" presStyleIdx="2" presStyleCnt="4"/>
      <dgm:spPr/>
    </dgm:pt>
    <dgm:pt modelId="{4732D522-0688-4E80-BB6B-256C0E81C665}" type="pres">
      <dgm:prSet presAssocID="{4DEDA86D-80DE-41CD-9C69-469ABDA6F3E0}" presName="Image" presStyleLbl="node1" presStyleIdx="2" presStyleCnt="4"/>
      <dgm:spPr>
        <a:blipFill rotWithShape="1">
          <a:blip xmlns:r="http://schemas.openxmlformats.org/officeDocument/2006/relationships" r:embed="rId3"/>
          <a:stretch>
            <a:fillRect/>
          </a:stretch>
        </a:blipFill>
      </dgm:spPr>
    </dgm:pt>
    <dgm:pt modelId="{7072F5BA-8FD9-4DB8-965D-67D77759DDE3}" type="pres">
      <dgm:prSet presAssocID="{4DEDA86D-80DE-41CD-9C69-469ABDA6F3E0}" presName="Child" presStyleLbl="revTx" presStyleIdx="2" presStyleCnt="4">
        <dgm:presLayoutVars>
          <dgm:bulletEnabled val="1"/>
        </dgm:presLayoutVars>
      </dgm:prSet>
      <dgm:spPr/>
      <dgm:t>
        <a:bodyPr/>
        <a:lstStyle/>
        <a:p>
          <a:endParaRPr lang="en-US"/>
        </a:p>
      </dgm:t>
    </dgm:pt>
    <dgm:pt modelId="{F64E4680-EB32-4583-82F9-0CB637301F63}" type="pres">
      <dgm:prSet presAssocID="{4DEDA86D-80DE-41CD-9C69-469ABDA6F3E0}" presName="Parent" presStyleLbl="alignNode1" presStyleIdx="2" presStyleCnt="4">
        <dgm:presLayoutVars>
          <dgm:bulletEnabled val="1"/>
        </dgm:presLayoutVars>
      </dgm:prSet>
      <dgm:spPr/>
      <dgm:t>
        <a:bodyPr/>
        <a:lstStyle/>
        <a:p>
          <a:endParaRPr lang="en-US"/>
        </a:p>
      </dgm:t>
    </dgm:pt>
    <dgm:pt modelId="{BB28DBA5-7F73-470E-8C50-25F430C85BF3}" type="pres">
      <dgm:prSet presAssocID="{2E6848CB-8EA8-480F-8355-BB7B102E9258}" presName="sibTrans" presStyleCnt="0"/>
      <dgm:spPr/>
    </dgm:pt>
    <dgm:pt modelId="{BD8D2AFE-CFCC-45A4-AF52-409C5CBE335F}" type="pres">
      <dgm:prSet presAssocID="{A3FDEB77-F9A0-405F-BF54-74461F71430F}" presName="composite" presStyleCnt="0"/>
      <dgm:spPr/>
    </dgm:pt>
    <dgm:pt modelId="{4C383CDE-73A9-4B57-97E6-CFEF43B6B4AD}" type="pres">
      <dgm:prSet presAssocID="{A3FDEB77-F9A0-405F-BF54-74461F71430F}" presName="Accent" presStyleLbl="alignAcc1" presStyleIdx="3" presStyleCnt="4"/>
      <dgm:spPr/>
    </dgm:pt>
    <dgm:pt modelId="{A978A87B-5A4D-457D-BD8C-B527A1BAABA1}" type="pres">
      <dgm:prSet presAssocID="{A3FDEB77-F9A0-405F-BF54-74461F71430F}" presName="Image" presStyleLbl="node1" presStyleIdx="3" presStyleCnt="4"/>
      <dgm:spPr>
        <a:blipFill rotWithShape="1">
          <a:blip xmlns:r="http://schemas.openxmlformats.org/officeDocument/2006/relationships" r:embed="rId4"/>
          <a:stretch>
            <a:fillRect/>
          </a:stretch>
        </a:blipFill>
      </dgm:spPr>
    </dgm:pt>
    <dgm:pt modelId="{296517EB-551D-4FD7-B83E-B8EDB4856AB0}" type="pres">
      <dgm:prSet presAssocID="{A3FDEB77-F9A0-405F-BF54-74461F71430F}" presName="Child" presStyleLbl="revTx" presStyleIdx="3" presStyleCnt="4">
        <dgm:presLayoutVars>
          <dgm:bulletEnabled val="1"/>
        </dgm:presLayoutVars>
      </dgm:prSet>
      <dgm:spPr/>
      <dgm:t>
        <a:bodyPr/>
        <a:lstStyle/>
        <a:p>
          <a:endParaRPr lang="en-US"/>
        </a:p>
      </dgm:t>
    </dgm:pt>
    <dgm:pt modelId="{28723667-F32D-458E-9A80-ACE7A86477DA}" type="pres">
      <dgm:prSet presAssocID="{A3FDEB77-F9A0-405F-BF54-74461F71430F}" presName="Parent" presStyleLbl="alignNode1" presStyleIdx="3" presStyleCnt="4">
        <dgm:presLayoutVars>
          <dgm:bulletEnabled val="1"/>
        </dgm:presLayoutVars>
      </dgm:prSet>
      <dgm:spPr/>
      <dgm:t>
        <a:bodyPr/>
        <a:lstStyle/>
        <a:p>
          <a:endParaRPr lang="en-US"/>
        </a:p>
      </dgm:t>
    </dgm:pt>
  </dgm:ptLst>
  <dgm:cxnLst>
    <dgm:cxn modelId="{AEB38A7B-D11B-4A3B-BE0A-F314C2E91E5C}" type="presOf" srcId="{A3FDEB77-F9A0-405F-BF54-74461F71430F}" destId="{28723667-F32D-458E-9A80-ACE7A86477DA}" srcOrd="0" destOrd="0" presId="urn:microsoft.com/office/officeart/2008/layout/TitlePictureLineup"/>
    <dgm:cxn modelId="{93090028-0166-4A44-81C3-B3E9CA795319}" srcId="{A3FDEB77-F9A0-405F-BF54-74461F71430F}" destId="{D2591ABF-4689-4870-B2B4-46FD015DAB8D}" srcOrd="1" destOrd="0" parTransId="{E2800F19-B376-4BDC-9465-79C05348D651}" sibTransId="{9C438F1C-240B-40E0-A876-65EFFE4E6E68}"/>
    <dgm:cxn modelId="{5D82C6BC-08E6-4015-940C-727754FB44B0}" srcId="{E46B82F3-1479-43A8-B54C-07374194395B}" destId="{24474ADD-47AD-45D1-9E00-D0CEB6073B14}" srcOrd="1" destOrd="0" parTransId="{0E3D5D97-6787-4D54-BDB1-CA530B3CD46A}" sibTransId="{1F101122-F96E-4959-840B-3D1652DA0F4C}"/>
    <dgm:cxn modelId="{55B5755E-6A10-4120-9C0C-ABDC75A1CFEF}" srcId="{24474ADD-47AD-45D1-9E00-D0CEB6073B14}" destId="{372ABE87-FBCA-4F57-A279-D1D44498DD30}" srcOrd="0" destOrd="0" parTransId="{1E0F660F-3E10-4FBF-A778-E0EE88212634}" sibTransId="{A1AE70EB-43A2-481F-A19E-11F6F526BC61}"/>
    <dgm:cxn modelId="{836DD578-5C24-41CC-8850-4D7633E3294B}" srcId="{E46B82F3-1479-43A8-B54C-07374194395B}" destId="{B6EA0F4E-B2A1-4AC7-ACA1-011154CA80D1}" srcOrd="0" destOrd="0" parTransId="{8EEB32B7-5418-4E3E-B1C1-A0022AB0813B}" sibTransId="{10006639-9DB6-4C8C-83E2-70CE82DAB758}"/>
    <dgm:cxn modelId="{21545D6A-2608-4EF3-A658-7C43C615D732}" srcId="{E46B82F3-1479-43A8-B54C-07374194395B}" destId="{4DEDA86D-80DE-41CD-9C69-469ABDA6F3E0}" srcOrd="2" destOrd="0" parTransId="{83A6F4C2-49C0-43EB-A405-F2D4A1F038BA}" sibTransId="{2E6848CB-8EA8-480F-8355-BB7B102E9258}"/>
    <dgm:cxn modelId="{33DC9BFD-80EA-4F96-9B5F-DCF30FBABA58}" type="presOf" srcId="{92049C06-9966-4D86-ADC5-EDD89A257356}" destId="{296517EB-551D-4FD7-B83E-B8EDB4856AB0}" srcOrd="0" destOrd="0" presId="urn:microsoft.com/office/officeart/2008/layout/TitlePictureLineup"/>
    <dgm:cxn modelId="{9C5FE0A5-26A7-4E8C-A6CD-15726E0DF9E7}" type="presOf" srcId="{E77A6E6A-351F-46B7-B9AB-51DDCF9D6C51}" destId="{5DAA64C7-7B5C-4A3E-80AC-98FDDA71C7D3}" srcOrd="0" destOrd="1" presId="urn:microsoft.com/office/officeart/2008/layout/TitlePictureLineup"/>
    <dgm:cxn modelId="{34FC12AC-1BCB-4D79-BF3C-F748D716E965}" type="presOf" srcId="{4DEDA86D-80DE-41CD-9C69-469ABDA6F3E0}" destId="{F64E4680-EB32-4583-82F9-0CB637301F63}" srcOrd="0" destOrd="0" presId="urn:microsoft.com/office/officeart/2008/layout/TitlePictureLineup"/>
    <dgm:cxn modelId="{3B0469B7-5DDF-429E-BAE4-32A50F6C0038}" srcId="{B6EA0F4E-B2A1-4AC7-ACA1-011154CA80D1}" destId="{ACEE648C-1423-4E5D-B91A-56C7D562B9FE}" srcOrd="1" destOrd="0" parTransId="{CD901FEF-2E16-4973-9785-2BB50BFF3A9E}" sibTransId="{6078CCCF-9242-4D39-AFF3-AFF6B1D35432}"/>
    <dgm:cxn modelId="{89D34A8A-E703-4C04-9209-64DBE4BF0208}" type="presOf" srcId="{E46B82F3-1479-43A8-B54C-07374194395B}" destId="{CA070543-24D0-4BE8-868E-CEEE8004DF17}" srcOrd="0" destOrd="0" presId="urn:microsoft.com/office/officeart/2008/layout/TitlePictureLineup"/>
    <dgm:cxn modelId="{1626AEBC-F364-4050-B19B-85E50B086680}" type="presOf" srcId="{D2591ABF-4689-4870-B2B4-46FD015DAB8D}" destId="{296517EB-551D-4FD7-B83E-B8EDB4856AB0}" srcOrd="0" destOrd="1" presId="urn:microsoft.com/office/officeart/2008/layout/TitlePictureLineup"/>
    <dgm:cxn modelId="{3A359F34-31A8-4357-8AFD-A6D51C1BFF1C}" srcId="{B6EA0F4E-B2A1-4AC7-ACA1-011154CA80D1}" destId="{529F1184-67F2-4EF8-8172-F51C0CF69EB7}" srcOrd="0" destOrd="0" parTransId="{3D5E4564-8540-4EAE-85C5-5AB7FC185909}" sibTransId="{5CDD29E5-253F-4352-A569-A1BD64B08AF2}"/>
    <dgm:cxn modelId="{533D190B-ABB9-4232-A686-5E76D1DDDA16}" type="presOf" srcId="{529F1184-67F2-4EF8-8172-F51C0CF69EB7}" destId="{7E8989B5-5681-4D32-A578-B646E4419630}" srcOrd="0" destOrd="0" presId="urn:microsoft.com/office/officeart/2008/layout/TitlePictureLineup"/>
    <dgm:cxn modelId="{54275AD0-FE05-48BA-9E8A-304DFB84E274}" type="presOf" srcId="{ACEE648C-1423-4E5D-B91A-56C7D562B9FE}" destId="{7E8989B5-5681-4D32-A578-B646E4419630}" srcOrd="0" destOrd="1" presId="urn:microsoft.com/office/officeart/2008/layout/TitlePictureLineup"/>
    <dgm:cxn modelId="{D682D564-4EB4-40D4-BA27-06984D3FBA2C}" srcId="{4DEDA86D-80DE-41CD-9C69-469ABDA6F3E0}" destId="{1A1F90C0-515B-4F1B-AF7A-992B307CC2E3}" srcOrd="1" destOrd="0" parTransId="{5FD38C4A-4628-4F8A-B245-D232C82E7363}" sibTransId="{D0842FCA-16D3-4C7E-B20E-04BBC5FEDF9B}"/>
    <dgm:cxn modelId="{41E1552D-2A85-4209-B389-AE44AAEC5298}" type="presOf" srcId="{24474ADD-47AD-45D1-9E00-D0CEB6073B14}" destId="{178A470C-518D-4EB8-8B13-3CFCF6180554}" srcOrd="0" destOrd="0" presId="urn:microsoft.com/office/officeart/2008/layout/TitlePictureLineup"/>
    <dgm:cxn modelId="{273E52BC-9045-4E9D-B105-EF8BACA9B617}" srcId="{E46B82F3-1479-43A8-B54C-07374194395B}" destId="{A3FDEB77-F9A0-405F-BF54-74461F71430F}" srcOrd="3" destOrd="0" parTransId="{A54ABBE4-4D01-4532-AE85-B1F96EBE28FF}" sibTransId="{45C6B71D-4E49-4107-B060-D40A827375F4}"/>
    <dgm:cxn modelId="{3A21875B-ACE8-463D-9368-95D6B5582EFC}" srcId="{4DEDA86D-80DE-41CD-9C69-469ABDA6F3E0}" destId="{C80E7CC4-0CDA-420C-B89A-3A82088846DD}" srcOrd="0" destOrd="0" parTransId="{7F506558-76C5-4A6E-A4D3-0B80507F70E5}" sibTransId="{26B2A916-92EE-4D57-9D4A-C4FAE99D1B96}"/>
    <dgm:cxn modelId="{72F0795B-4213-46A1-A1C6-5064953860C2}" srcId="{B6EA0F4E-B2A1-4AC7-ACA1-011154CA80D1}" destId="{8C66D6BB-8FA9-4FBF-98A9-686A4CFA1129}" srcOrd="2" destOrd="0" parTransId="{F8E3D612-B68C-4E13-9FF2-76120797E970}" sibTransId="{0D1F40F4-27E7-4920-9FC9-7B65C3582303}"/>
    <dgm:cxn modelId="{983783D6-799F-4402-925E-C06025FF82EC}" srcId="{A3FDEB77-F9A0-405F-BF54-74461F71430F}" destId="{92049C06-9966-4D86-ADC5-EDD89A257356}" srcOrd="0" destOrd="0" parTransId="{7C40886D-97DB-4F29-B9C1-B9CD07A24B57}" sibTransId="{D2493D44-E26C-4791-A5BC-37A80B7EECDB}"/>
    <dgm:cxn modelId="{0FD27FC8-8655-4D42-97F2-1116F34AF7BA}" type="presOf" srcId="{372ABE87-FBCA-4F57-A279-D1D44498DD30}" destId="{5DAA64C7-7B5C-4A3E-80AC-98FDDA71C7D3}" srcOrd="0" destOrd="0" presId="urn:microsoft.com/office/officeart/2008/layout/TitlePictureLineup"/>
    <dgm:cxn modelId="{12B6AA6C-B95A-4B1F-B9ED-CC300D1990F6}" type="presOf" srcId="{8C66D6BB-8FA9-4FBF-98A9-686A4CFA1129}" destId="{7E8989B5-5681-4D32-A578-B646E4419630}" srcOrd="0" destOrd="2" presId="urn:microsoft.com/office/officeart/2008/layout/TitlePictureLineup"/>
    <dgm:cxn modelId="{97E45A1D-E228-4CF8-9ED3-4112063285F3}" type="presOf" srcId="{1A1F90C0-515B-4F1B-AF7A-992B307CC2E3}" destId="{7072F5BA-8FD9-4DB8-965D-67D77759DDE3}" srcOrd="0" destOrd="1" presId="urn:microsoft.com/office/officeart/2008/layout/TitlePictureLineup"/>
    <dgm:cxn modelId="{B36ECEA2-C675-4898-B4BE-246817FD5FBA}" srcId="{24474ADD-47AD-45D1-9E00-D0CEB6073B14}" destId="{E77A6E6A-351F-46B7-B9AB-51DDCF9D6C51}" srcOrd="1" destOrd="0" parTransId="{DFD1B6E0-55F1-4848-8365-C34393418519}" sibTransId="{E483EAD3-416F-4B02-B2C9-AF2F6A7A373F}"/>
    <dgm:cxn modelId="{438B697F-6FD2-406B-A9BA-4303090F35CD}" type="presOf" srcId="{B6EA0F4E-B2A1-4AC7-ACA1-011154CA80D1}" destId="{989A07DA-35FC-474F-BEBA-46C36869E353}" srcOrd="0" destOrd="0" presId="urn:microsoft.com/office/officeart/2008/layout/TitlePictureLineup"/>
    <dgm:cxn modelId="{E3B9809D-BDA3-480A-88F1-9C1C6B5B64B4}" type="presOf" srcId="{C80E7CC4-0CDA-420C-B89A-3A82088846DD}" destId="{7072F5BA-8FD9-4DB8-965D-67D77759DDE3}" srcOrd="0" destOrd="0" presId="urn:microsoft.com/office/officeart/2008/layout/TitlePictureLineup"/>
    <dgm:cxn modelId="{ADC48BE8-9455-4138-8A5F-CC03AE8B80E5}" type="presParOf" srcId="{CA070543-24D0-4BE8-868E-CEEE8004DF17}" destId="{3B7660F8-302F-4A89-AADE-9441A68C1998}" srcOrd="0" destOrd="0" presId="urn:microsoft.com/office/officeart/2008/layout/TitlePictureLineup"/>
    <dgm:cxn modelId="{5543B0EF-631D-4D1F-A328-165F68F5DB42}" type="presParOf" srcId="{3B7660F8-302F-4A89-AADE-9441A68C1998}" destId="{20051D2A-4E7D-4A56-951D-591CB45DFC5D}" srcOrd="0" destOrd="0" presId="urn:microsoft.com/office/officeart/2008/layout/TitlePictureLineup"/>
    <dgm:cxn modelId="{60AD54E2-7060-4179-B6E0-AE822A7DB3A3}" type="presParOf" srcId="{3B7660F8-302F-4A89-AADE-9441A68C1998}" destId="{651C1E61-7143-4251-A812-8A8A6C3383F1}" srcOrd="1" destOrd="0" presId="urn:microsoft.com/office/officeart/2008/layout/TitlePictureLineup"/>
    <dgm:cxn modelId="{A03B1F0D-61AD-4C71-B07D-A256EAEF77A7}" type="presParOf" srcId="{3B7660F8-302F-4A89-AADE-9441A68C1998}" destId="{7E8989B5-5681-4D32-A578-B646E4419630}" srcOrd="2" destOrd="0" presId="urn:microsoft.com/office/officeart/2008/layout/TitlePictureLineup"/>
    <dgm:cxn modelId="{B24FE564-E865-4C74-AACE-0C177CC34950}" type="presParOf" srcId="{3B7660F8-302F-4A89-AADE-9441A68C1998}" destId="{989A07DA-35FC-474F-BEBA-46C36869E353}" srcOrd="3" destOrd="0" presId="urn:microsoft.com/office/officeart/2008/layout/TitlePictureLineup"/>
    <dgm:cxn modelId="{55F4701B-6292-4E6C-B904-EE9695725328}" type="presParOf" srcId="{CA070543-24D0-4BE8-868E-CEEE8004DF17}" destId="{802E55B4-6798-472D-BC75-E6A4F4F5D747}" srcOrd="1" destOrd="0" presId="urn:microsoft.com/office/officeart/2008/layout/TitlePictureLineup"/>
    <dgm:cxn modelId="{951693A9-CC66-4922-AA47-A6B8FE3D3638}" type="presParOf" srcId="{CA070543-24D0-4BE8-868E-CEEE8004DF17}" destId="{07462A1F-E4D4-4650-947D-74A68C224603}" srcOrd="2" destOrd="0" presId="urn:microsoft.com/office/officeart/2008/layout/TitlePictureLineup"/>
    <dgm:cxn modelId="{519A8C5C-8E05-4F6C-934C-D03D0F38D7A5}" type="presParOf" srcId="{07462A1F-E4D4-4650-947D-74A68C224603}" destId="{586ECAEB-4737-46EB-8618-8F33777E264F}" srcOrd="0" destOrd="0" presId="urn:microsoft.com/office/officeart/2008/layout/TitlePictureLineup"/>
    <dgm:cxn modelId="{BE2EDBD3-0457-465A-8E40-311CB0F1354B}" type="presParOf" srcId="{07462A1F-E4D4-4650-947D-74A68C224603}" destId="{536A8A57-096D-4B71-ADF9-3292F698EF7C}" srcOrd="1" destOrd="0" presId="urn:microsoft.com/office/officeart/2008/layout/TitlePictureLineup"/>
    <dgm:cxn modelId="{39A07165-E78B-4E89-B9DC-EBECE963ECF0}" type="presParOf" srcId="{07462A1F-E4D4-4650-947D-74A68C224603}" destId="{5DAA64C7-7B5C-4A3E-80AC-98FDDA71C7D3}" srcOrd="2" destOrd="0" presId="urn:microsoft.com/office/officeart/2008/layout/TitlePictureLineup"/>
    <dgm:cxn modelId="{1B82B447-4FCE-43B8-AA7A-0B6D4C245578}" type="presParOf" srcId="{07462A1F-E4D4-4650-947D-74A68C224603}" destId="{178A470C-518D-4EB8-8B13-3CFCF6180554}" srcOrd="3" destOrd="0" presId="urn:microsoft.com/office/officeart/2008/layout/TitlePictureLineup"/>
    <dgm:cxn modelId="{03C13F38-DE06-4EBE-80CC-F077F591ED48}" type="presParOf" srcId="{CA070543-24D0-4BE8-868E-CEEE8004DF17}" destId="{112B3D71-187E-4FF7-ADA7-A13FA77CA8B9}" srcOrd="3" destOrd="0" presId="urn:microsoft.com/office/officeart/2008/layout/TitlePictureLineup"/>
    <dgm:cxn modelId="{1E90DA48-C8B0-43A6-A6AE-0CBC4F695B7E}" type="presParOf" srcId="{CA070543-24D0-4BE8-868E-CEEE8004DF17}" destId="{94D3F0C1-8A20-49FA-B606-12620000EAFC}" srcOrd="4" destOrd="0" presId="urn:microsoft.com/office/officeart/2008/layout/TitlePictureLineup"/>
    <dgm:cxn modelId="{AC6D5677-45C6-40C5-9FD6-AF2901A2C769}" type="presParOf" srcId="{94D3F0C1-8A20-49FA-B606-12620000EAFC}" destId="{04D82601-BA75-4130-B4A2-57E8AB8606BD}" srcOrd="0" destOrd="0" presId="urn:microsoft.com/office/officeart/2008/layout/TitlePictureLineup"/>
    <dgm:cxn modelId="{2E617955-7B92-4DFC-901F-5748C8874791}" type="presParOf" srcId="{94D3F0C1-8A20-49FA-B606-12620000EAFC}" destId="{4732D522-0688-4E80-BB6B-256C0E81C665}" srcOrd="1" destOrd="0" presId="urn:microsoft.com/office/officeart/2008/layout/TitlePictureLineup"/>
    <dgm:cxn modelId="{534EC98E-1533-43C6-8825-6504E66AE8DD}" type="presParOf" srcId="{94D3F0C1-8A20-49FA-B606-12620000EAFC}" destId="{7072F5BA-8FD9-4DB8-965D-67D77759DDE3}" srcOrd="2" destOrd="0" presId="urn:microsoft.com/office/officeart/2008/layout/TitlePictureLineup"/>
    <dgm:cxn modelId="{C2256934-E55E-427A-A9EB-43E0A15AE3A9}" type="presParOf" srcId="{94D3F0C1-8A20-49FA-B606-12620000EAFC}" destId="{F64E4680-EB32-4583-82F9-0CB637301F63}" srcOrd="3" destOrd="0" presId="urn:microsoft.com/office/officeart/2008/layout/TitlePictureLineup"/>
    <dgm:cxn modelId="{7D654E81-A82C-4B3A-BC98-32C0AA89930E}" type="presParOf" srcId="{CA070543-24D0-4BE8-868E-CEEE8004DF17}" destId="{BB28DBA5-7F73-470E-8C50-25F430C85BF3}" srcOrd="5" destOrd="0" presId="urn:microsoft.com/office/officeart/2008/layout/TitlePictureLineup"/>
    <dgm:cxn modelId="{850E6315-FB65-42E1-9C23-6BAC5C860188}" type="presParOf" srcId="{CA070543-24D0-4BE8-868E-CEEE8004DF17}" destId="{BD8D2AFE-CFCC-45A4-AF52-409C5CBE335F}" srcOrd="6" destOrd="0" presId="urn:microsoft.com/office/officeart/2008/layout/TitlePictureLineup"/>
    <dgm:cxn modelId="{4625FB30-F31B-468B-AC9E-927A5769E880}" type="presParOf" srcId="{BD8D2AFE-CFCC-45A4-AF52-409C5CBE335F}" destId="{4C383CDE-73A9-4B57-97E6-CFEF43B6B4AD}" srcOrd="0" destOrd="0" presId="urn:microsoft.com/office/officeart/2008/layout/TitlePictureLineup"/>
    <dgm:cxn modelId="{D5624C7E-0C3D-46E8-9DA0-A3C5AA06BEED}" type="presParOf" srcId="{BD8D2AFE-CFCC-45A4-AF52-409C5CBE335F}" destId="{A978A87B-5A4D-457D-BD8C-B527A1BAABA1}" srcOrd="1" destOrd="0" presId="urn:microsoft.com/office/officeart/2008/layout/TitlePictureLineup"/>
    <dgm:cxn modelId="{C2810F71-E367-4740-AC9F-456B56DD1E48}" type="presParOf" srcId="{BD8D2AFE-CFCC-45A4-AF52-409C5CBE335F}" destId="{296517EB-551D-4FD7-B83E-B8EDB4856AB0}" srcOrd="2" destOrd="0" presId="urn:microsoft.com/office/officeart/2008/layout/TitlePictureLineup"/>
    <dgm:cxn modelId="{C353C21A-4754-4EED-9472-F9858CE1523D}" type="presParOf" srcId="{BD8D2AFE-CFCC-45A4-AF52-409C5CBE335F}" destId="{28723667-F32D-458E-9A80-ACE7A86477DA}"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6B82F3-1479-43A8-B54C-07374194395B}" type="doc">
      <dgm:prSet loTypeId="urn:microsoft.com/office/officeart/2008/layout/TitlePictureLineup" loCatId="picture" qsTypeId="urn:microsoft.com/office/officeart/2005/8/quickstyle/simple1" qsCatId="simple" csTypeId="urn:microsoft.com/office/officeart/2005/8/colors/colorful1" csCatId="colorful" phldr="1"/>
      <dgm:spPr/>
      <dgm:t>
        <a:bodyPr/>
        <a:lstStyle/>
        <a:p>
          <a:endParaRPr lang="en-US"/>
        </a:p>
      </dgm:t>
    </dgm:pt>
    <dgm:pt modelId="{B6EA0F4E-B2A1-4AC7-ACA1-011154CA80D1}">
      <dgm:prSet phldrT="[Text]"/>
      <dgm:spPr/>
      <dgm:t>
        <a:bodyPr/>
        <a:lstStyle/>
        <a:p>
          <a:r>
            <a:rPr lang="en-US" dirty="0" smtClean="0">
              <a:latin typeface="Franklin Gothic Medium Cond" panose="020B0606030402020204" pitchFamily="34" charset="0"/>
            </a:rPr>
            <a:t>FDI/FII</a:t>
          </a:r>
          <a:endParaRPr lang="en-US" dirty="0">
            <a:latin typeface="Franklin Gothic Medium Cond" panose="020B0606030402020204" pitchFamily="34" charset="0"/>
          </a:endParaRPr>
        </a:p>
      </dgm:t>
    </dgm:pt>
    <dgm:pt modelId="{8EEB32B7-5418-4E3E-B1C1-A0022AB0813B}" type="parTrans" cxnId="{836DD578-5C24-41CC-8850-4D7633E3294B}">
      <dgm:prSet/>
      <dgm:spPr/>
      <dgm:t>
        <a:bodyPr/>
        <a:lstStyle/>
        <a:p>
          <a:endParaRPr lang="en-US"/>
        </a:p>
      </dgm:t>
    </dgm:pt>
    <dgm:pt modelId="{10006639-9DB6-4C8C-83E2-70CE82DAB758}" type="sibTrans" cxnId="{836DD578-5C24-41CC-8850-4D7633E3294B}">
      <dgm:prSet/>
      <dgm:spPr/>
      <dgm:t>
        <a:bodyPr/>
        <a:lstStyle/>
        <a:p>
          <a:endParaRPr lang="en-US"/>
        </a:p>
      </dgm:t>
    </dgm:pt>
    <dgm:pt modelId="{ACEE648C-1423-4E5D-B91A-56C7D562B9FE}">
      <dgm:prSet phldrT="[Text]"/>
      <dgm:spPr/>
      <dgm:t>
        <a:bodyPr/>
        <a:lstStyle/>
        <a:p>
          <a:r>
            <a:rPr lang="en-US" dirty="0" smtClean="0">
              <a:latin typeface="Franklin Gothic Medium Cond" panose="020B0606030402020204" pitchFamily="34" charset="0"/>
            </a:rPr>
            <a:t>Difference abolished</a:t>
          </a:r>
          <a:endParaRPr lang="en-US" dirty="0">
            <a:latin typeface="Franklin Gothic Medium Cond" panose="020B0606030402020204" pitchFamily="34" charset="0"/>
          </a:endParaRPr>
        </a:p>
      </dgm:t>
    </dgm:pt>
    <dgm:pt modelId="{CD901FEF-2E16-4973-9785-2BB50BFF3A9E}" type="parTrans" cxnId="{3B0469B7-5DDF-429E-BAE4-32A50F6C0038}">
      <dgm:prSet/>
      <dgm:spPr/>
      <dgm:t>
        <a:bodyPr/>
        <a:lstStyle/>
        <a:p>
          <a:endParaRPr lang="en-US"/>
        </a:p>
      </dgm:t>
    </dgm:pt>
    <dgm:pt modelId="{6078CCCF-9242-4D39-AFF3-AFF6B1D35432}" type="sibTrans" cxnId="{3B0469B7-5DDF-429E-BAE4-32A50F6C0038}">
      <dgm:prSet/>
      <dgm:spPr/>
      <dgm:t>
        <a:bodyPr/>
        <a:lstStyle/>
        <a:p>
          <a:endParaRPr lang="en-US"/>
        </a:p>
      </dgm:t>
    </dgm:pt>
    <dgm:pt modelId="{24474ADD-47AD-45D1-9E00-D0CEB6073B14}">
      <dgm:prSet phldrT="[Text]"/>
      <dgm:spPr/>
      <dgm:t>
        <a:bodyPr/>
        <a:lstStyle/>
        <a:p>
          <a:r>
            <a:rPr lang="en-US" dirty="0" smtClean="0">
              <a:latin typeface="Franklin Gothic Medium Cond" panose="020B0606030402020204" pitchFamily="34" charset="0"/>
            </a:rPr>
            <a:t>FT/QE</a:t>
          </a:r>
          <a:endParaRPr lang="en-US" dirty="0">
            <a:latin typeface="Franklin Gothic Medium Cond" panose="020B0606030402020204" pitchFamily="34" charset="0"/>
          </a:endParaRPr>
        </a:p>
      </dgm:t>
    </dgm:pt>
    <dgm:pt modelId="{0E3D5D97-6787-4D54-BDB1-CA530B3CD46A}" type="parTrans" cxnId="{5D82C6BC-08E6-4015-940C-727754FB44B0}">
      <dgm:prSet/>
      <dgm:spPr/>
      <dgm:t>
        <a:bodyPr/>
        <a:lstStyle/>
        <a:p>
          <a:endParaRPr lang="en-US"/>
        </a:p>
      </dgm:t>
    </dgm:pt>
    <dgm:pt modelId="{1F101122-F96E-4959-840B-3D1652DA0F4C}" type="sibTrans" cxnId="{5D82C6BC-08E6-4015-940C-727754FB44B0}">
      <dgm:prSet/>
      <dgm:spPr/>
      <dgm:t>
        <a:bodyPr/>
        <a:lstStyle/>
        <a:p>
          <a:endParaRPr lang="en-US"/>
        </a:p>
      </dgm:t>
    </dgm:pt>
    <dgm:pt modelId="{E77A6E6A-351F-46B7-B9AB-51DDCF9D6C51}">
      <dgm:prSet phldrT="[Text]"/>
      <dgm:spPr/>
      <dgm:t>
        <a:bodyPr/>
        <a:lstStyle/>
        <a:p>
          <a:r>
            <a:rPr lang="en-US" dirty="0" smtClean="0">
              <a:latin typeface="Franklin Gothic Medium Cond" panose="020B0606030402020204" pitchFamily="34" charset="0"/>
            </a:rPr>
            <a:t>Impact on Indian Economy</a:t>
          </a:r>
          <a:endParaRPr lang="en-US" dirty="0">
            <a:latin typeface="Franklin Gothic Medium Cond" panose="020B0606030402020204" pitchFamily="34" charset="0"/>
          </a:endParaRPr>
        </a:p>
      </dgm:t>
    </dgm:pt>
    <dgm:pt modelId="{DFD1B6E0-55F1-4848-8365-C34393418519}" type="parTrans" cxnId="{B36ECEA2-C675-4898-B4BE-246817FD5FBA}">
      <dgm:prSet/>
      <dgm:spPr/>
      <dgm:t>
        <a:bodyPr/>
        <a:lstStyle/>
        <a:p>
          <a:endParaRPr lang="en-US"/>
        </a:p>
      </dgm:t>
    </dgm:pt>
    <dgm:pt modelId="{E483EAD3-416F-4B02-B2C9-AF2F6A7A373F}" type="sibTrans" cxnId="{B36ECEA2-C675-4898-B4BE-246817FD5FBA}">
      <dgm:prSet/>
      <dgm:spPr/>
      <dgm:t>
        <a:bodyPr/>
        <a:lstStyle/>
        <a:p>
          <a:endParaRPr lang="en-US"/>
        </a:p>
      </dgm:t>
    </dgm:pt>
    <dgm:pt modelId="{A3FDEB77-F9A0-405F-BF54-74461F71430F}">
      <dgm:prSet phldrT="[Text]"/>
      <dgm:spPr/>
      <dgm:t>
        <a:bodyPr/>
        <a:lstStyle/>
        <a:p>
          <a:r>
            <a:rPr lang="en-US" dirty="0" smtClean="0">
              <a:latin typeface="Franklin Gothic Medium Cond" panose="020B0606030402020204" pitchFamily="34" charset="0"/>
            </a:rPr>
            <a:t>GIFT city</a:t>
          </a:r>
          <a:endParaRPr lang="en-US" dirty="0">
            <a:latin typeface="Franklin Gothic Medium Cond" panose="020B0606030402020204" pitchFamily="34" charset="0"/>
          </a:endParaRPr>
        </a:p>
      </dgm:t>
    </dgm:pt>
    <dgm:pt modelId="{A54ABBE4-4D01-4532-AE85-B1F96EBE28FF}" type="parTrans" cxnId="{273E52BC-9045-4E9D-B105-EF8BACA9B617}">
      <dgm:prSet/>
      <dgm:spPr/>
      <dgm:t>
        <a:bodyPr/>
        <a:lstStyle/>
        <a:p>
          <a:endParaRPr lang="en-US"/>
        </a:p>
      </dgm:t>
    </dgm:pt>
    <dgm:pt modelId="{45C6B71D-4E49-4107-B060-D40A827375F4}" type="sibTrans" cxnId="{273E52BC-9045-4E9D-B105-EF8BACA9B617}">
      <dgm:prSet/>
      <dgm:spPr/>
      <dgm:t>
        <a:bodyPr/>
        <a:lstStyle/>
        <a:p>
          <a:endParaRPr lang="en-US"/>
        </a:p>
      </dgm:t>
    </dgm:pt>
    <dgm:pt modelId="{92049C06-9966-4D86-ADC5-EDD89A257356}">
      <dgm:prSet phldrT="[Text]"/>
      <dgm:spPr>
        <a:solidFill>
          <a:srgbClr val="0070C0"/>
        </a:solidFill>
      </dgm:spPr>
      <dgm:t>
        <a:bodyPr/>
        <a:lstStyle/>
        <a:p>
          <a:r>
            <a:rPr lang="en-US" dirty="0" smtClean="0">
              <a:latin typeface="Franklin Gothic Medium Cond" panose="020B0606030402020204" pitchFamily="34" charset="0"/>
            </a:rPr>
            <a:t>Features</a:t>
          </a:r>
          <a:endParaRPr lang="en-US" dirty="0">
            <a:latin typeface="Franklin Gothic Medium Cond" panose="020B0606030402020204" pitchFamily="34" charset="0"/>
          </a:endParaRPr>
        </a:p>
      </dgm:t>
    </dgm:pt>
    <dgm:pt modelId="{7C40886D-97DB-4F29-B9C1-B9CD07A24B57}" type="parTrans" cxnId="{983783D6-799F-4402-925E-C06025FF82EC}">
      <dgm:prSet/>
      <dgm:spPr/>
      <dgm:t>
        <a:bodyPr/>
        <a:lstStyle/>
        <a:p>
          <a:endParaRPr lang="en-US"/>
        </a:p>
      </dgm:t>
    </dgm:pt>
    <dgm:pt modelId="{D2493D44-E26C-4791-A5BC-37A80B7EECDB}" type="sibTrans" cxnId="{983783D6-799F-4402-925E-C06025FF82EC}">
      <dgm:prSet/>
      <dgm:spPr/>
      <dgm:t>
        <a:bodyPr/>
        <a:lstStyle/>
        <a:p>
          <a:endParaRPr lang="en-US"/>
        </a:p>
      </dgm:t>
    </dgm:pt>
    <dgm:pt modelId="{529F1184-67F2-4EF8-8172-F51C0CF69EB7}">
      <dgm:prSet phldrT="[Text]"/>
      <dgm:spPr/>
      <dgm:t>
        <a:bodyPr/>
        <a:lstStyle/>
        <a:p>
          <a:r>
            <a:rPr lang="en-US" dirty="0" smtClean="0">
              <a:latin typeface="Franklin Gothic Medium Cond" panose="020B0606030402020204" pitchFamily="34" charset="0"/>
            </a:rPr>
            <a:t>Various limits</a:t>
          </a:r>
          <a:endParaRPr lang="en-US" dirty="0">
            <a:latin typeface="Franklin Gothic Medium Cond" panose="020B0606030402020204" pitchFamily="34" charset="0"/>
          </a:endParaRPr>
        </a:p>
      </dgm:t>
    </dgm:pt>
    <dgm:pt modelId="{3D5E4564-8540-4EAE-85C5-5AB7FC185909}" type="parTrans" cxnId="{3A359F34-31A8-4357-8AFD-A6D51C1BFF1C}">
      <dgm:prSet/>
      <dgm:spPr/>
      <dgm:t>
        <a:bodyPr/>
        <a:lstStyle/>
        <a:p>
          <a:endParaRPr lang="en-US"/>
        </a:p>
      </dgm:t>
    </dgm:pt>
    <dgm:pt modelId="{5CDD29E5-253F-4352-A569-A1BD64B08AF2}" type="sibTrans" cxnId="{3A359F34-31A8-4357-8AFD-A6D51C1BFF1C}">
      <dgm:prSet/>
      <dgm:spPr/>
      <dgm:t>
        <a:bodyPr/>
        <a:lstStyle/>
        <a:p>
          <a:endParaRPr lang="en-US"/>
        </a:p>
      </dgm:t>
    </dgm:pt>
    <dgm:pt modelId="{8C66D6BB-8FA9-4FBF-98A9-686A4CFA1129}">
      <dgm:prSet phldrT="[Text]"/>
      <dgm:spPr/>
      <dgm:t>
        <a:bodyPr/>
        <a:lstStyle/>
        <a:p>
          <a:r>
            <a:rPr lang="en-US" dirty="0" smtClean="0">
              <a:latin typeface="Franklin Gothic Medium Cond" panose="020B0606030402020204" pitchFamily="34" charset="0"/>
            </a:rPr>
            <a:t>FIPB</a:t>
          </a:r>
          <a:endParaRPr lang="en-US" dirty="0">
            <a:latin typeface="Franklin Gothic Medium Cond" panose="020B0606030402020204" pitchFamily="34" charset="0"/>
          </a:endParaRPr>
        </a:p>
      </dgm:t>
    </dgm:pt>
    <dgm:pt modelId="{F8E3D612-B68C-4E13-9FF2-76120797E970}" type="parTrans" cxnId="{72F0795B-4213-46A1-A1C6-5064953860C2}">
      <dgm:prSet/>
      <dgm:spPr/>
      <dgm:t>
        <a:bodyPr/>
        <a:lstStyle/>
        <a:p>
          <a:endParaRPr lang="en-US"/>
        </a:p>
      </dgm:t>
    </dgm:pt>
    <dgm:pt modelId="{0D1F40F4-27E7-4920-9FC9-7B65C3582303}" type="sibTrans" cxnId="{72F0795B-4213-46A1-A1C6-5064953860C2}">
      <dgm:prSet/>
      <dgm:spPr/>
      <dgm:t>
        <a:bodyPr/>
        <a:lstStyle/>
        <a:p>
          <a:endParaRPr lang="en-US"/>
        </a:p>
      </dgm:t>
    </dgm:pt>
    <dgm:pt modelId="{372ABE87-FBCA-4F57-A279-D1D44498DD30}">
      <dgm:prSet phldrT="[Text]"/>
      <dgm:spPr/>
      <dgm:t>
        <a:bodyPr/>
        <a:lstStyle/>
        <a:p>
          <a:r>
            <a:rPr lang="en-US" dirty="0" smtClean="0">
              <a:latin typeface="Franklin Gothic Medium Cond" panose="020B0606030402020204" pitchFamily="34" charset="0"/>
            </a:rPr>
            <a:t>Meaning</a:t>
          </a:r>
          <a:endParaRPr lang="en-US" dirty="0">
            <a:latin typeface="Franklin Gothic Medium Cond" panose="020B0606030402020204" pitchFamily="34" charset="0"/>
          </a:endParaRPr>
        </a:p>
      </dgm:t>
    </dgm:pt>
    <dgm:pt modelId="{1E0F660F-3E10-4FBF-A778-E0EE88212634}" type="parTrans" cxnId="{55B5755E-6A10-4120-9C0C-ABDC75A1CFEF}">
      <dgm:prSet/>
      <dgm:spPr/>
      <dgm:t>
        <a:bodyPr/>
        <a:lstStyle/>
        <a:p>
          <a:endParaRPr lang="en-US"/>
        </a:p>
      </dgm:t>
    </dgm:pt>
    <dgm:pt modelId="{A1AE70EB-43A2-481F-A19E-11F6F526BC61}" type="sibTrans" cxnId="{55B5755E-6A10-4120-9C0C-ABDC75A1CFEF}">
      <dgm:prSet/>
      <dgm:spPr/>
      <dgm:t>
        <a:bodyPr/>
        <a:lstStyle/>
        <a:p>
          <a:endParaRPr lang="en-US"/>
        </a:p>
      </dgm:t>
    </dgm:pt>
    <dgm:pt modelId="{4DEDA86D-80DE-41CD-9C69-469ABDA6F3E0}">
      <dgm:prSet phldrT="[Text]"/>
      <dgm:spPr/>
      <dgm:t>
        <a:bodyPr/>
        <a:lstStyle/>
        <a:p>
          <a:r>
            <a:rPr lang="en-US" dirty="0" smtClean="0">
              <a:latin typeface="Franklin Gothic Medium Cond" panose="020B0606030402020204" pitchFamily="34" charset="0"/>
            </a:rPr>
            <a:t>Forex Reserve</a:t>
          </a:r>
          <a:endParaRPr lang="en-US" dirty="0">
            <a:latin typeface="Franklin Gothic Medium Cond" panose="020B0606030402020204" pitchFamily="34" charset="0"/>
          </a:endParaRPr>
        </a:p>
      </dgm:t>
    </dgm:pt>
    <dgm:pt modelId="{83A6F4C2-49C0-43EB-A405-F2D4A1F038BA}" type="parTrans" cxnId="{21545D6A-2608-4EF3-A658-7C43C615D732}">
      <dgm:prSet/>
      <dgm:spPr/>
      <dgm:t>
        <a:bodyPr/>
        <a:lstStyle/>
        <a:p>
          <a:endParaRPr lang="en-US"/>
        </a:p>
      </dgm:t>
    </dgm:pt>
    <dgm:pt modelId="{2E6848CB-8EA8-480F-8355-BB7B102E9258}" type="sibTrans" cxnId="{21545D6A-2608-4EF3-A658-7C43C615D732}">
      <dgm:prSet/>
      <dgm:spPr/>
      <dgm:t>
        <a:bodyPr/>
        <a:lstStyle/>
        <a:p>
          <a:endParaRPr lang="en-US"/>
        </a:p>
      </dgm:t>
    </dgm:pt>
    <dgm:pt modelId="{C80E7CC4-0CDA-420C-B89A-3A82088846DD}">
      <dgm:prSet phldrT="[Text]"/>
      <dgm:spPr/>
      <dgm:t>
        <a:bodyPr/>
        <a:lstStyle/>
        <a:p>
          <a:r>
            <a:rPr lang="en-US" dirty="0" smtClean="0">
              <a:latin typeface="Franklin Gothic Medium Cond" panose="020B0606030402020204" pitchFamily="34" charset="0"/>
            </a:rPr>
            <a:t>China ~4 trill, how?</a:t>
          </a:r>
          <a:endParaRPr lang="en-US" dirty="0">
            <a:latin typeface="Franklin Gothic Medium Cond" panose="020B0606030402020204" pitchFamily="34" charset="0"/>
          </a:endParaRPr>
        </a:p>
      </dgm:t>
    </dgm:pt>
    <dgm:pt modelId="{7F506558-76C5-4A6E-A4D3-0B80507F70E5}" type="parTrans" cxnId="{3A21875B-ACE8-463D-9368-95D6B5582EFC}">
      <dgm:prSet/>
      <dgm:spPr/>
      <dgm:t>
        <a:bodyPr/>
        <a:lstStyle/>
        <a:p>
          <a:endParaRPr lang="en-US"/>
        </a:p>
      </dgm:t>
    </dgm:pt>
    <dgm:pt modelId="{26B2A916-92EE-4D57-9D4A-C4FAE99D1B96}" type="sibTrans" cxnId="{3A21875B-ACE8-463D-9368-95D6B5582EFC}">
      <dgm:prSet/>
      <dgm:spPr/>
      <dgm:t>
        <a:bodyPr/>
        <a:lstStyle/>
        <a:p>
          <a:endParaRPr lang="en-US"/>
        </a:p>
      </dgm:t>
    </dgm:pt>
    <dgm:pt modelId="{1A1F90C0-515B-4F1B-AF7A-992B307CC2E3}">
      <dgm:prSet phldrT="[Text]"/>
      <dgm:spPr/>
      <dgm:t>
        <a:bodyPr/>
        <a:lstStyle/>
        <a:p>
          <a:r>
            <a:rPr lang="en-US" dirty="0" smtClean="0">
              <a:latin typeface="Franklin Gothic Medium Cond" panose="020B0606030402020204" pitchFamily="34" charset="0"/>
            </a:rPr>
            <a:t>India target 750 bn.</a:t>
          </a:r>
          <a:endParaRPr lang="en-US" dirty="0">
            <a:latin typeface="Franklin Gothic Medium Cond" panose="020B0606030402020204" pitchFamily="34" charset="0"/>
          </a:endParaRPr>
        </a:p>
      </dgm:t>
    </dgm:pt>
    <dgm:pt modelId="{5FD38C4A-4628-4F8A-B245-D232C82E7363}" type="parTrans" cxnId="{D682D564-4EB4-40D4-BA27-06984D3FBA2C}">
      <dgm:prSet/>
      <dgm:spPr/>
      <dgm:t>
        <a:bodyPr/>
        <a:lstStyle/>
        <a:p>
          <a:endParaRPr lang="en-US"/>
        </a:p>
      </dgm:t>
    </dgm:pt>
    <dgm:pt modelId="{D0842FCA-16D3-4C7E-B20E-04BBC5FEDF9B}" type="sibTrans" cxnId="{D682D564-4EB4-40D4-BA27-06984D3FBA2C}">
      <dgm:prSet/>
      <dgm:spPr/>
      <dgm:t>
        <a:bodyPr/>
        <a:lstStyle/>
        <a:p>
          <a:endParaRPr lang="en-US"/>
        </a:p>
      </dgm:t>
    </dgm:pt>
    <dgm:pt modelId="{D2591ABF-4689-4870-B2B4-46FD015DAB8D}">
      <dgm:prSet phldrT="[Text]"/>
      <dgm:spPr>
        <a:solidFill>
          <a:srgbClr val="0070C0"/>
        </a:solidFill>
      </dgm:spPr>
      <dgm:t>
        <a:bodyPr/>
        <a:lstStyle/>
        <a:p>
          <a:r>
            <a:rPr lang="en-US" dirty="0" smtClean="0">
              <a:latin typeface="Franklin Gothic Medium Cond" panose="020B0606030402020204" pitchFamily="34" charset="0"/>
            </a:rPr>
            <a:t>challenges</a:t>
          </a:r>
          <a:endParaRPr lang="en-US" dirty="0">
            <a:latin typeface="Franklin Gothic Medium Cond" panose="020B0606030402020204" pitchFamily="34" charset="0"/>
          </a:endParaRPr>
        </a:p>
      </dgm:t>
    </dgm:pt>
    <dgm:pt modelId="{E2800F19-B376-4BDC-9465-79C05348D651}" type="parTrans" cxnId="{93090028-0166-4A44-81C3-B3E9CA795319}">
      <dgm:prSet/>
      <dgm:spPr/>
      <dgm:t>
        <a:bodyPr/>
        <a:lstStyle/>
        <a:p>
          <a:endParaRPr lang="en-US"/>
        </a:p>
      </dgm:t>
    </dgm:pt>
    <dgm:pt modelId="{9C438F1C-240B-40E0-A876-65EFFE4E6E68}" type="sibTrans" cxnId="{93090028-0166-4A44-81C3-B3E9CA795319}">
      <dgm:prSet/>
      <dgm:spPr/>
      <dgm:t>
        <a:bodyPr/>
        <a:lstStyle/>
        <a:p>
          <a:endParaRPr lang="en-US"/>
        </a:p>
      </dgm:t>
    </dgm:pt>
    <dgm:pt modelId="{CA070543-24D0-4BE8-868E-CEEE8004DF17}" type="pres">
      <dgm:prSet presAssocID="{E46B82F3-1479-43A8-B54C-07374194395B}" presName="Name0" presStyleCnt="0">
        <dgm:presLayoutVars>
          <dgm:dir/>
        </dgm:presLayoutVars>
      </dgm:prSet>
      <dgm:spPr/>
      <dgm:t>
        <a:bodyPr/>
        <a:lstStyle/>
        <a:p>
          <a:endParaRPr lang="en-US"/>
        </a:p>
      </dgm:t>
    </dgm:pt>
    <dgm:pt modelId="{3B7660F8-302F-4A89-AADE-9441A68C1998}" type="pres">
      <dgm:prSet presAssocID="{B6EA0F4E-B2A1-4AC7-ACA1-011154CA80D1}" presName="composite" presStyleCnt="0"/>
      <dgm:spPr/>
    </dgm:pt>
    <dgm:pt modelId="{20051D2A-4E7D-4A56-951D-591CB45DFC5D}" type="pres">
      <dgm:prSet presAssocID="{B6EA0F4E-B2A1-4AC7-ACA1-011154CA80D1}" presName="Accent" presStyleLbl="alignAcc1" presStyleIdx="0" presStyleCnt="4"/>
      <dgm:spPr/>
    </dgm:pt>
    <dgm:pt modelId="{651C1E61-7143-4251-A812-8A8A6C3383F1}" type="pres">
      <dgm:prSet presAssocID="{B6EA0F4E-B2A1-4AC7-ACA1-011154CA80D1}" presName="Image" presStyleLbl="node1" presStyleIdx="0" presStyleCnt="4"/>
      <dgm:spPr>
        <a:blipFill rotWithShape="1">
          <a:blip xmlns:r="http://schemas.openxmlformats.org/officeDocument/2006/relationships" r:embed="rId1"/>
          <a:stretch>
            <a:fillRect/>
          </a:stretch>
        </a:blipFill>
      </dgm:spPr>
    </dgm:pt>
    <dgm:pt modelId="{7E8989B5-5681-4D32-A578-B646E4419630}" type="pres">
      <dgm:prSet presAssocID="{B6EA0F4E-B2A1-4AC7-ACA1-011154CA80D1}" presName="Child" presStyleLbl="revTx" presStyleIdx="0" presStyleCnt="4">
        <dgm:presLayoutVars>
          <dgm:bulletEnabled val="1"/>
        </dgm:presLayoutVars>
      </dgm:prSet>
      <dgm:spPr/>
      <dgm:t>
        <a:bodyPr/>
        <a:lstStyle/>
        <a:p>
          <a:endParaRPr lang="en-US"/>
        </a:p>
      </dgm:t>
    </dgm:pt>
    <dgm:pt modelId="{989A07DA-35FC-474F-BEBA-46C36869E353}" type="pres">
      <dgm:prSet presAssocID="{B6EA0F4E-B2A1-4AC7-ACA1-011154CA80D1}" presName="Parent" presStyleLbl="alignNode1" presStyleIdx="0" presStyleCnt="4">
        <dgm:presLayoutVars>
          <dgm:bulletEnabled val="1"/>
        </dgm:presLayoutVars>
      </dgm:prSet>
      <dgm:spPr/>
      <dgm:t>
        <a:bodyPr/>
        <a:lstStyle/>
        <a:p>
          <a:endParaRPr lang="en-US"/>
        </a:p>
      </dgm:t>
    </dgm:pt>
    <dgm:pt modelId="{802E55B4-6798-472D-BC75-E6A4F4F5D747}" type="pres">
      <dgm:prSet presAssocID="{10006639-9DB6-4C8C-83E2-70CE82DAB758}" presName="sibTrans" presStyleCnt="0"/>
      <dgm:spPr/>
    </dgm:pt>
    <dgm:pt modelId="{07462A1F-E4D4-4650-947D-74A68C224603}" type="pres">
      <dgm:prSet presAssocID="{24474ADD-47AD-45D1-9E00-D0CEB6073B14}" presName="composite" presStyleCnt="0"/>
      <dgm:spPr/>
    </dgm:pt>
    <dgm:pt modelId="{586ECAEB-4737-46EB-8618-8F33777E264F}" type="pres">
      <dgm:prSet presAssocID="{24474ADD-47AD-45D1-9E00-D0CEB6073B14}" presName="Accent" presStyleLbl="alignAcc1" presStyleIdx="1" presStyleCnt="4"/>
      <dgm:spPr/>
    </dgm:pt>
    <dgm:pt modelId="{536A8A57-096D-4B71-ADF9-3292F698EF7C}" type="pres">
      <dgm:prSet presAssocID="{24474ADD-47AD-45D1-9E00-D0CEB6073B14}" presName="Image" presStyleLbl="node1" presStyleIdx="1" presStyleCnt="4"/>
      <dgm:spPr>
        <a:blipFill rotWithShape="1">
          <a:blip xmlns:r="http://schemas.openxmlformats.org/officeDocument/2006/relationships" r:embed="rId2"/>
          <a:stretch>
            <a:fillRect/>
          </a:stretch>
        </a:blipFill>
      </dgm:spPr>
    </dgm:pt>
    <dgm:pt modelId="{5DAA64C7-7B5C-4A3E-80AC-98FDDA71C7D3}" type="pres">
      <dgm:prSet presAssocID="{24474ADD-47AD-45D1-9E00-D0CEB6073B14}" presName="Child" presStyleLbl="revTx" presStyleIdx="1" presStyleCnt="4">
        <dgm:presLayoutVars>
          <dgm:bulletEnabled val="1"/>
        </dgm:presLayoutVars>
      </dgm:prSet>
      <dgm:spPr/>
      <dgm:t>
        <a:bodyPr/>
        <a:lstStyle/>
        <a:p>
          <a:endParaRPr lang="en-US"/>
        </a:p>
      </dgm:t>
    </dgm:pt>
    <dgm:pt modelId="{178A470C-518D-4EB8-8B13-3CFCF6180554}" type="pres">
      <dgm:prSet presAssocID="{24474ADD-47AD-45D1-9E00-D0CEB6073B14}" presName="Parent" presStyleLbl="alignNode1" presStyleIdx="1" presStyleCnt="4">
        <dgm:presLayoutVars>
          <dgm:bulletEnabled val="1"/>
        </dgm:presLayoutVars>
      </dgm:prSet>
      <dgm:spPr/>
      <dgm:t>
        <a:bodyPr/>
        <a:lstStyle/>
        <a:p>
          <a:endParaRPr lang="en-US"/>
        </a:p>
      </dgm:t>
    </dgm:pt>
    <dgm:pt modelId="{112B3D71-187E-4FF7-ADA7-A13FA77CA8B9}" type="pres">
      <dgm:prSet presAssocID="{1F101122-F96E-4959-840B-3D1652DA0F4C}" presName="sibTrans" presStyleCnt="0"/>
      <dgm:spPr/>
    </dgm:pt>
    <dgm:pt modelId="{94D3F0C1-8A20-49FA-B606-12620000EAFC}" type="pres">
      <dgm:prSet presAssocID="{4DEDA86D-80DE-41CD-9C69-469ABDA6F3E0}" presName="composite" presStyleCnt="0"/>
      <dgm:spPr/>
    </dgm:pt>
    <dgm:pt modelId="{04D82601-BA75-4130-B4A2-57E8AB8606BD}" type="pres">
      <dgm:prSet presAssocID="{4DEDA86D-80DE-41CD-9C69-469ABDA6F3E0}" presName="Accent" presStyleLbl="alignAcc1" presStyleIdx="2" presStyleCnt="4"/>
      <dgm:spPr/>
    </dgm:pt>
    <dgm:pt modelId="{4732D522-0688-4E80-BB6B-256C0E81C665}" type="pres">
      <dgm:prSet presAssocID="{4DEDA86D-80DE-41CD-9C69-469ABDA6F3E0}" presName="Image" presStyleLbl="node1" presStyleIdx="2" presStyleCnt="4"/>
      <dgm:spPr>
        <a:blipFill rotWithShape="1">
          <a:blip xmlns:r="http://schemas.openxmlformats.org/officeDocument/2006/relationships" r:embed="rId3"/>
          <a:stretch>
            <a:fillRect/>
          </a:stretch>
        </a:blipFill>
      </dgm:spPr>
    </dgm:pt>
    <dgm:pt modelId="{7072F5BA-8FD9-4DB8-965D-67D77759DDE3}" type="pres">
      <dgm:prSet presAssocID="{4DEDA86D-80DE-41CD-9C69-469ABDA6F3E0}" presName="Child" presStyleLbl="revTx" presStyleIdx="2" presStyleCnt="4">
        <dgm:presLayoutVars>
          <dgm:bulletEnabled val="1"/>
        </dgm:presLayoutVars>
      </dgm:prSet>
      <dgm:spPr/>
      <dgm:t>
        <a:bodyPr/>
        <a:lstStyle/>
        <a:p>
          <a:endParaRPr lang="en-US"/>
        </a:p>
      </dgm:t>
    </dgm:pt>
    <dgm:pt modelId="{F64E4680-EB32-4583-82F9-0CB637301F63}" type="pres">
      <dgm:prSet presAssocID="{4DEDA86D-80DE-41CD-9C69-469ABDA6F3E0}" presName="Parent" presStyleLbl="alignNode1" presStyleIdx="2" presStyleCnt="4">
        <dgm:presLayoutVars>
          <dgm:bulletEnabled val="1"/>
        </dgm:presLayoutVars>
      </dgm:prSet>
      <dgm:spPr/>
      <dgm:t>
        <a:bodyPr/>
        <a:lstStyle/>
        <a:p>
          <a:endParaRPr lang="en-US"/>
        </a:p>
      </dgm:t>
    </dgm:pt>
    <dgm:pt modelId="{BB28DBA5-7F73-470E-8C50-25F430C85BF3}" type="pres">
      <dgm:prSet presAssocID="{2E6848CB-8EA8-480F-8355-BB7B102E9258}" presName="sibTrans" presStyleCnt="0"/>
      <dgm:spPr/>
    </dgm:pt>
    <dgm:pt modelId="{BD8D2AFE-CFCC-45A4-AF52-409C5CBE335F}" type="pres">
      <dgm:prSet presAssocID="{A3FDEB77-F9A0-405F-BF54-74461F71430F}" presName="composite" presStyleCnt="0"/>
      <dgm:spPr/>
    </dgm:pt>
    <dgm:pt modelId="{4C383CDE-73A9-4B57-97E6-CFEF43B6B4AD}" type="pres">
      <dgm:prSet presAssocID="{A3FDEB77-F9A0-405F-BF54-74461F71430F}" presName="Accent" presStyleLbl="alignAcc1" presStyleIdx="3" presStyleCnt="4"/>
      <dgm:spPr/>
    </dgm:pt>
    <dgm:pt modelId="{A978A87B-5A4D-457D-BD8C-B527A1BAABA1}" type="pres">
      <dgm:prSet presAssocID="{A3FDEB77-F9A0-405F-BF54-74461F71430F}" presName="Image" presStyleLbl="node1" presStyleIdx="3" presStyleCnt="4"/>
      <dgm:spPr>
        <a:blipFill rotWithShape="1">
          <a:blip xmlns:r="http://schemas.openxmlformats.org/officeDocument/2006/relationships" r:embed="rId4"/>
          <a:stretch>
            <a:fillRect/>
          </a:stretch>
        </a:blipFill>
      </dgm:spPr>
    </dgm:pt>
    <dgm:pt modelId="{296517EB-551D-4FD7-B83E-B8EDB4856AB0}" type="pres">
      <dgm:prSet presAssocID="{A3FDEB77-F9A0-405F-BF54-74461F71430F}" presName="Child" presStyleLbl="revTx" presStyleIdx="3" presStyleCnt="4">
        <dgm:presLayoutVars>
          <dgm:bulletEnabled val="1"/>
        </dgm:presLayoutVars>
      </dgm:prSet>
      <dgm:spPr/>
      <dgm:t>
        <a:bodyPr/>
        <a:lstStyle/>
        <a:p>
          <a:endParaRPr lang="en-US"/>
        </a:p>
      </dgm:t>
    </dgm:pt>
    <dgm:pt modelId="{28723667-F32D-458E-9A80-ACE7A86477DA}" type="pres">
      <dgm:prSet presAssocID="{A3FDEB77-F9A0-405F-BF54-74461F71430F}" presName="Parent" presStyleLbl="alignNode1" presStyleIdx="3" presStyleCnt="4">
        <dgm:presLayoutVars>
          <dgm:bulletEnabled val="1"/>
        </dgm:presLayoutVars>
      </dgm:prSet>
      <dgm:spPr/>
      <dgm:t>
        <a:bodyPr/>
        <a:lstStyle/>
        <a:p>
          <a:endParaRPr lang="en-US"/>
        </a:p>
      </dgm:t>
    </dgm:pt>
  </dgm:ptLst>
  <dgm:cxnLst>
    <dgm:cxn modelId="{93090028-0166-4A44-81C3-B3E9CA795319}" srcId="{A3FDEB77-F9A0-405F-BF54-74461F71430F}" destId="{D2591ABF-4689-4870-B2B4-46FD015DAB8D}" srcOrd="1" destOrd="0" parTransId="{E2800F19-B376-4BDC-9465-79C05348D651}" sibTransId="{9C438F1C-240B-40E0-A876-65EFFE4E6E68}"/>
    <dgm:cxn modelId="{5D82C6BC-08E6-4015-940C-727754FB44B0}" srcId="{E46B82F3-1479-43A8-B54C-07374194395B}" destId="{24474ADD-47AD-45D1-9E00-D0CEB6073B14}" srcOrd="1" destOrd="0" parTransId="{0E3D5D97-6787-4D54-BDB1-CA530B3CD46A}" sibTransId="{1F101122-F96E-4959-840B-3D1652DA0F4C}"/>
    <dgm:cxn modelId="{84DDA546-456F-497C-B968-F456F1F5AFA1}" type="presOf" srcId="{4DEDA86D-80DE-41CD-9C69-469ABDA6F3E0}" destId="{F64E4680-EB32-4583-82F9-0CB637301F63}" srcOrd="0" destOrd="0" presId="urn:microsoft.com/office/officeart/2008/layout/TitlePictureLineup"/>
    <dgm:cxn modelId="{DA86631D-1942-4658-AD78-792D46D17CCD}" type="presOf" srcId="{A3FDEB77-F9A0-405F-BF54-74461F71430F}" destId="{28723667-F32D-458E-9A80-ACE7A86477DA}" srcOrd="0" destOrd="0" presId="urn:microsoft.com/office/officeart/2008/layout/TitlePictureLineup"/>
    <dgm:cxn modelId="{034FF7C6-AE9E-4601-B668-0E291E78400F}" type="presOf" srcId="{8C66D6BB-8FA9-4FBF-98A9-686A4CFA1129}" destId="{7E8989B5-5681-4D32-A578-B646E4419630}" srcOrd="0" destOrd="2" presId="urn:microsoft.com/office/officeart/2008/layout/TitlePictureLineup"/>
    <dgm:cxn modelId="{59D050E9-A35F-4DC4-B0AA-73C5314CCAF9}" type="presOf" srcId="{92049C06-9966-4D86-ADC5-EDD89A257356}" destId="{296517EB-551D-4FD7-B83E-B8EDB4856AB0}" srcOrd="0" destOrd="0" presId="urn:microsoft.com/office/officeart/2008/layout/TitlePictureLineup"/>
    <dgm:cxn modelId="{55B5755E-6A10-4120-9C0C-ABDC75A1CFEF}" srcId="{24474ADD-47AD-45D1-9E00-D0CEB6073B14}" destId="{372ABE87-FBCA-4F57-A279-D1D44498DD30}" srcOrd="0" destOrd="0" parTransId="{1E0F660F-3E10-4FBF-A778-E0EE88212634}" sibTransId="{A1AE70EB-43A2-481F-A19E-11F6F526BC61}"/>
    <dgm:cxn modelId="{1F09266E-2065-4176-AE16-3549E45D989F}" type="presOf" srcId="{529F1184-67F2-4EF8-8172-F51C0CF69EB7}" destId="{7E8989B5-5681-4D32-A578-B646E4419630}" srcOrd="0" destOrd="0" presId="urn:microsoft.com/office/officeart/2008/layout/TitlePictureLineup"/>
    <dgm:cxn modelId="{DC179C96-FAE3-4108-8FC2-FE9E51FFE91D}" type="presOf" srcId="{ACEE648C-1423-4E5D-B91A-56C7D562B9FE}" destId="{7E8989B5-5681-4D32-A578-B646E4419630}" srcOrd="0" destOrd="1" presId="urn:microsoft.com/office/officeart/2008/layout/TitlePictureLineup"/>
    <dgm:cxn modelId="{836DD578-5C24-41CC-8850-4D7633E3294B}" srcId="{E46B82F3-1479-43A8-B54C-07374194395B}" destId="{B6EA0F4E-B2A1-4AC7-ACA1-011154CA80D1}" srcOrd="0" destOrd="0" parTransId="{8EEB32B7-5418-4E3E-B1C1-A0022AB0813B}" sibTransId="{10006639-9DB6-4C8C-83E2-70CE82DAB758}"/>
    <dgm:cxn modelId="{41D7D816-C47F-4840-B5E6-FECC477DA78E}" type="presOf" srcId="{372ABE87-FBCA-4F57-A279-D1D44498DD30}" destId="{5DAA64C7-7B5C-4A3E-80AC-98FDDA71C7D3}" srcOrd="0" destOrd="0" presId="urn:microsoft.com/office/officeart/2008/layout/TitlePictureLineup"/>
    <dgm:cxn modelId="{21545D6A-2608-4EF3-A658-7C43C615D732}" srcId="{E46B82F3-1479-43A8-B54C-07374194395B}" destId="{4DEDA86D-80DE-41CD-9C69-469ABDA6F3E0}" srcOrd="2" destOrd="0" parTransId="{83A6F4C2-49C0-43EB-A405-F2D4A1F038BA}" sibTransId="{2E6848CB-8EA8-480F-8355-BB7B102E9258}"/>
    <dgm:cxn modelId="{C02F2CCC-34B8-4E91-967F-3A6DA2DE9C82}" type="presOf" srcId="{E46B82F3-1479-43A8-B54C-07374194395B}" destId="{CA070543-24D0-4BE8-868E-CEEE8004DF17}" srcOrd="0" destOrd="0" presId="urn:microsoft.com/office/officeart/2008/layout/TitlePictureLineup"/>
    <dgm:cxn modelId="{3B0469B7-5DDF-429E-BAE4-32A50F6C0038}" srcId="{B6EA0F4E-B2A1-4AC7-ACA1-011154CA80D1}" destId="{ACEE648C-1423-4E5D-B91A-56C7D562B9FE}" srcOrd="1" destOrd="0" parTransId="{CD901FEF-2E16-4973-9785-2BB50BFF3A9E}" sibTransId="{6078CCCF-9242-4D39-AFF3-AFF6B1D35432}"/>
    <dgm:cxn modelId="{C0B7B947-8D8E-4751-BAA9-5399B934D20E}" type="presOf" srcId="{E77A6E6A-351F-46B7-B9AB-51DDCF9D6C51}" destId="{5DAA64C7-7B5C-4A3E-80AC-98FDDA71C7D3}" srcOrd="0" destOrd="1" presId="urn:microsoft.com/office/officeart/2008/layout/TitlePictureLineup"/>
    <dgm:cxn modelId="{3A359F34-31A8-4357-8AFD-A6D51C1BFF1C}" srcId="{B6EA0F4E-B2A1-4AC7-ACA1-011154CA80D1}" destId="{529F1184-67F2-4EF8-8172-F51C0CF69EB7}" srcOrd="0" destOrd="0" parTransId="{3D5E4564-8540-4EAE-85C5-5AB7FC185909}" sibTransId="{5CDD29E5-253F-4352-A569-A1BD64B08AF2}"/>
    <dgm:cxn modelId="{43946DBC-93CC-4627-958F-37BB55358E51}" type="presOf" srcId="{D2591ABF-4689-4870-B2B4-46FD015DAB8D}" destId="{296517EB-551D-4FD7-B83E-B8EDB4856AB0}" srcOrd="0" destOrd="1" presId="urn:microsoft.com/office/officeart/2008/layout/TitlePictureLineup"/>
    <dgm:cxn modelId="{F1C55927-EB78-41D0-A123-75C3D308444E}" type="presOf" srcId="{C80E7CC4-0CDA-420C-B89A-3A82088846DD}" destId="{7072F5BA-8FD9-4DB8-965D-67D77759DDE3}" srcOrd="0" destOrd="0" presId="urn:microsoft.com/office/officeart/2008/layout/TitlePictureLineup"/>
    <dgm:cxn modelId="{A0BE5CE6-D057-47E1-8A04-76F36D44A4D8}" type="presOf" srcId="{24474ADD-47AD-45D1-9E00-D0CEB6073B14}" destId="{178A470C-518D-4EB8-8B13-3CFCF6180554}" srcOrd="0" destOrd="0" presId="urn:microsoft.com/office/officeart/2008/layout/TitlePictureLineup"/>
    <dgm:cxn modelId="{D682D564-4EB4-40D4-BA27-06984D3FBA2C}" srcId="{4DEDA86D-80DE-41CD-9C69-469ABDA6F3E0}" destId="{1A1F90C0-515B-4F1B-AF7A-992B307CC2E3}" srcOrd="1" destOrd="0" parTransId="{5FD38C4A-4628-4F8A-B245-D232C82E7363}" sibTransId="{D0842FCA-16D3-4C7E-B20E-04BBC5FEDF9B}"/>
    <dgm:cxn modelId="{273E52BC-9045-4E9D-B105-EF8BACA9B617}" srcId="{E46B82F3-1479-43A8-B54C-07374194395B}" destId="{A3FDEB77-F9A0-405F-BF54-74461F71430F}" srcOrd="3" destOrd="0" parTransId="{A54ABBE4-4D01-4532-AE85-B1F96EBE28FF}" sibTransId="{45C6B71D-4E49-4107-B060-D40A827375F4}"/>
    <dgm:cxn modelId="{3A21875B-ACE8-463D-9368-95D6B5582EFC}" srcId="{4DEDA86D-80DE-41CD-9C69-469ABDA6F3E0}" destId="{C80E7CC4-0CDA-420C-B89A-3A82088846DD}" srcOrd="0" destOrd="0" parTransId="{7F506558-76C5-4A6E-A4D3-0B80507F70E5}" sibTransId="{26B2A916-92EE-4D57-9D4A-C4FAE99D1B96}"/>
    <dgm:cxn modelId="{65D85416-DB52-4181-BB9D-4B5E8F6F0CC9}" type="presOf" srcId="{B6EA0F4E-B2A1-4AC7-ACA1-011154CA80D1}" destId="{989A07DA-35FC-474F-BEBA-46C36869E353}" srcOrd="0" destOrd="0" presId="urn:microsoft.com/office/officeart/2008/layout/TitlePictureLineup"/>
    <dgm:cxn modelId="{72F0795B-4213-46A1-A1C6-5064953860C2}" srcId="{B6EA0F4E-B2A1-4AC7-ACA1-011154CA80D1}" destId="{8C66D6BB-8FA9-4FBF-98A9-686A4CFA1129}" srcOrd="2" destOrd="0" parTransId="{F8E3D612-B68C-4E13-9FF2-76120797E970}" sibTransId="{0D1F40F4-27E7-4920-9FC9-7B65C3582303}"/>
    <dgm:cxn modelId="{983783D6-799F-4402-925E-C06025FF82EC}" srcId="{A3FDEB77-F9A0-405F-BF54-74461F71430F}" destId="{92049C06-9966-4D86-ADC5-EDD89A257356}" srcOrd="0" destOrd="0" parTransId="{7C40886D-97DB-4F29-B9C1-B9CD07A24B57}" sibTransId="{D2493D44-E26C-4791-A5BC-37A80B7EECDB}"/>
    <dgm:cxn modelId="{B36ECEA2-C675-4898-B4BE-246817FD5FBA}" srcId="{24474ADD-47AD-45D1-9E00-D0CEB6073B14}" destId="{E77A6E6A-351F-46B7-B9AB-51DDCF9D6C51}" srcOrd="1" destOrd="0" parTransId="{DFD1B6E0-55F1-4848-8365-C34393418519}" sibTransId="{E483EAD3-416F-4B02-B2C9-AF2F6A7A373F}"/>
    <dgm:cxn modelId="{CF065BB1-11E2-498A-A93A-54A242D90F44}" type="presOf" srcId="{1A1F90C0-515B-4F1B-AF7A-992B307CC2E3}" destId="{7072F5BA-8FD9-4DB8-965D-67D77759DDE3}" srcOrd="0" destOrd="1" presId="urn:microsoft.com/office/officeart/2008/layout/TitlePictureLineup"/>
    <dgm:cxn modelId="{14783491-0D3E-4975-87E2-62841621E12A}" type="presParOf" srcId="{CA070543-24D0-4BE8-868E-CEEE8004DF17}" destId="{3B7660F8-302F-4A89-AADE-9441A68C1998}" srcOrd="0" destOrd="0" presId="urn:microsoft.com/office/officeart/2008/layout/TitlePictureLineup"/>
    <dgm:cxn modelId="{1120DA28-01EA-4BCA-A445-73E771FFA714}" type="presParOf" srcId="{3B7660F8-302F-4A89-AADE-9441A68C1998}" destId="{20051D2A-4E7D-4A56-951D-591CB45DFC5D}" srcOrd="0" destOrd="0" presId="urn:microsoft.com/office/officeart/2008/layout/TitlePictureLineup"/>
    <dgm:cxn modelId="{B7433614-CC22-440B-802C-8D3DE65111CD}" type="presParOf" srcId="{3B7660F8-302F-4A89-AADE-9441A68C1998}" destId="{651C1E61-7143-4251-A812-8A8A6C3383F1}" srcOrd="1" destOrd="0" presId="urn:microsoft.com/office/officeart/2008/layout/TitlePictureLineup"/>
    <dgm:cxn modelId="{CF73946B-5D9E-4E11-A7E4-42143D009AEE}" type="presParOf" srcId="{3B7660F8-302F-4A89-AADE-9441A68C1998}" destId="{7E8989B5-5681-4D32-A578-B646E4419630}" srcOrd="2" destOrd="0" presId="urn:microsoft.com/office/officeart/2008/layout/TitlePictureLineup"/>
    <dgm:cxn modelId="{A45543E1-A9EB-485A-8859-BD84B1B97BEB}" type="presParOf" srcId="{3B7660F8-302F-4A89-AADE-9441A68C1998}" destId="{989A07DA-35FC-474F-BEBA-46C36869E353}" srcOrd="3" destOrd="0" presId="urn:microsoft.com/office/officeart/2008/layout/TitlePictureLineup"/>
    <dgm:cxn modelId="{3195D066-2EE5-4EC5-8CE4-19EFB78CFF1B}" type="presParOf" srcId="{CA070543-24D0-4BE8-868E-CEEE8004DF17}" destId="{802E55B4-6798-472D-BC75-E6A4F4F5D747}" srcOrd="1" destOrd="0" presId="urn:microsoft.com/office/officeart/2008/layout/TitlePictureLineup"/>
    <dgm:cxn modelId="{FF11ECB5-1E00-4707-8FCE-C52E5CABF0A8}" type="presParOf" srcId="{CA070543-24D0-4BE8-868E-CEEE8004DF17}" destId="{07462A1F-E4D4-4650-947D-74A68C224603}" srcOrd="2" destOrd="0" presId="urn:microsoft.com/office/officeart/2008/layout/TitlePictureLineup"/>
    <dgm:cxn modelId="{DDAEA41E-417E-487F-ADA7-768AC635BD50}" type="presParOf" srcId="{07462A1F-E4D4-4650-947D-74A68C224603}" destId="{586ECAEB-4737-46EB-8618-8F33777E264F}" srcOrd="0" destOrd="0" presId="urn:microsoft.com/office/officeart/2008/layout/TitlePictureLineup"/>
    <dgm:cxn modelId="{78C1EF33-B869-4EA3-A0E0-ABB89C078B3D}" type="presParOf" srcId="{07462A1F-E4D4-4650-947D-74A68C224603}" destId="{536A8A57-096D-4B71-ADF9-3292F698EF7C}" srcOrd="1" destOrd="0" presId="urn:microsoft.com/office/officeart/2008/layout/TitlePictureLineup"/>
    <dgm:cxn modelId="{04E958FD-7D30-4015-98BC-440F36236AA7}" type="presParOf" srcId="{07462A1F-E4D4-4650-947D-74A68C224603}" destId="{5DAA64C7-7B5C-4A3E-80AC-98FDDA71C7D3}" srcOrd="2" destOrd="0" presId="urn:microsoft.com/office/officeart/2008/layout/TitlePictureLineup"/>
    <dgm:cxn modelId="{E9D09278-8C80-403D-8FA3-591FF7D371B2}" type="presParOf" srcId="{07462A1F-E4D4-4650-947D-74A68C224603}" destId="{178A470C-518D-4EB8-8B13-3CFCF6180554}" srcOrd="3" destOrd="0" presId="urn:microsoft.com/office/officeart/2008/layout/TitlePictureLineup"/>
    <dgm:cxn modelId="{4491914A-2328-49E3-A05B-839B5031623C}" type="presParOf" srcId="{CA070543-24D0-4BE8-868E-CEEE8004DF17}" destId="{112B3D71-187E-4FF7-ADA7-A13FA77CA8B9}" srcOrd="3" destOrd="0" presId="urn:microsoft.com/office/officeart/2008/layout/TitlePictureLineup"/>
    <dgm:cxn modelId="{119B3E75-C702-4AB7-BA8A-757B9056C57B}" type="presParOf" srcId="{CA070543-24D0-4BE8-868E-CEEE8004DF17}" destId="{94D3F0C1-8A20-49FA-B606-12620000EAFC}" srcOrd="4" destOrd="0" presId="urn:microsoft.com/office/officeart/2008/layout/TitlePictureLineup"/>
    <dgm:cxn modelId="{FC208194-F816-4F4A-8F3A-B775D945DFAA}" type="presParOf" srcId="{94D3F0C1-8A20-49FA-B606-12620000EAFC}" destId="{04D82601-BA75-4130-B4A2-57E8AB8606BD}" srcOrd="0" destOrd="0" presId="urn:microsoft.com/office/officeart/2008/layout/TitlePictureLineup"/>
    <dgm:cxn modelId="{5013B3F2-2212-47DF-A476-E18F900E9D2D}" type="presParOf" srcId="{94D3F0C1-8A20-49FA-B606-12620000EAFC}" destId="{4732D522-0688-4E80-BB6B-256C0E81C665}" srcOrd="1" destOrd="0" presId="urn:microsoft.com/office/officeart/2008/layout/TitlePictureLineup"/>
    <dgm:cxn modelId="{DC172950-6B1F-4941-9248-19790A88C999}" type="presParOf" srcId="{94D3F0C1-8A20-49FA-B606-12620000EAFC}" destId="{7072F5BA-8FD9-4DB8-965D-67D77759DDE3}" srcOrd="2" destOrd="0" presId="urn:microsoft.com/office/officeart/2008/layout/TitlePictureLineup"/>
    <dgm:cxn modelId="{A2631F06-2E43-4C8B-B6FD-518E05E8229D}" type="presParOf" srcId="{94D3F0C1-8A20-49FA-B606-12620000EAFC}" destId="{F64E4680-EB32-4583-82F9-0CB637301F63}" srcOrd="3" destOrd="0" presId="urn:microsoft.com/office/officeart/2008/layout/TitlePictureLineup"/>
    <dgm:cxn modelId="{2D731245-CFE7-4DEA-968B-152B6ACA0884}" type="presParOf" srcId="{CA070543-24D0-4BE8-868E-CEEE8004DF17}" destId="{BB28DBA5-7F73-470E-8C50-25F430C85BF3}" srcOrd="5" destOrd="0" presId="urn:microsoft.com/office/officeart/2008/layout/TitlePictureLineup"/>
    <dgm:cxn modelId="{217617E2-B63E-4D3C-ACB5-52B9BA75D536}" type="presParOf" srcId="{CA070543-24D0-4BE8-868E-CEEE8004DF17}" destId="{BD8D2AFE-CFCC-45A4-AF52-409C5CBE335F}" srcOrd="6" destOrd="0" presId="urn:microsoft.com/office/officeart/2008/layout/TitlePictureLineup"/>
    <dgm:cxn modelId="{12CB827B-E6F7-43CE-A4FD-D91CA3153029}" type="presParOf" srcId="{BD8D2AFE-CFCC-45A4-AF52-409C5CBE335F}" destId="{4C383CDE-73A9-4B57-97E6-CFEF43B6B4AD}" srcOrd="0" destOrd="0" presId="urn:microsoft.com/office/officeart/2008/layout/TitlePictureLineup"/>
    <dgm:cxn modelId="{26EA9F5D-F7EE-4F6C-9AD9-CC7671758C18}" type="presParOf" srcId="{BD8D2AFE-CFCC-45A4-AF52-409C5CBE335F}" destId="{A978A87B-5A4D-457D-BD8C-B527A1BAABA1}" srcOrd="1" destOrd="0" presId="urn:microsoft.com/office/officeart/2008/layout/TitlePictureLineup"/>
    <dgm:cxn modelId="{9A9F671B-AB6A-47FE-9EAD-8788A7C23A14}" type="presParOf" srcId="{BD8D2AFE-CFCC-45A4-AF52-409C5CBE335F}" destId="{296517EB-551D-4FD7-B83E-B8EDB4856AB0}" srcOrd="2" destOrd="0" presId="urn:microsoft.com/office/officeart/2008/layout/TitlePictureLineup"/>
    <dgm:cxn modelId="{DDA01324-681F-4A15-AFBD-60AFBE4AF5F3}" type="presParOf" srcId="{BD8D2AFE-CFCC-45A4-AF52-409C5CBE335F}" destId="{28723667-F32D-458E-9A80-ACE7A86477DA}"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666562F-8241-417F-9357-006F9CABA533}"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US"/>
        </a:p>
      </dgm:t>
    </dgm:pt>
    <dgm:pt modelId="{2D796705-453E-4BA8-BF88-66EA72993AB7}">
      <dgm:prSet phldrT="[Text]"/>
      <dgm:spPr/>
      <dgm:t>
        <a:bodyPr/>
        <a:lstStyle/>
        <a:p>
          <a:r>
            <a:rPr lang="en-US" dirty="0" smtClean="0">
              <a:latin typeface="Franklin Gothic Medium Cond" panose="020B0606030402020204" pitchFamily="34" charset="0"/>
            </a:rPr>
            <a:t>GIFT ltd.</a:t>
          </a:r>
        </a:p>
      </dgm:t>
    </dgm:pt>
    <dgm:pt modelId="{E9A7CA00-C3AA-46FE-B15B-26B526FC902E}" type="parTrans" cxnId="{FD5CB63B-B3C4-4FC9-B01A-F5C2A6B89E13}">
      <dgm:prSet/>
      <dgm:spPr/>
      <dgm:t>
        <a:bodyPr/>
        <a:lstStyle/>
        <a:p>
          <a:endParaRPr lang="en-US"/>
        </a:p>
      </dgm:t>
    </dgm:pt>
    <dgm:pt modelId="{037DDFB4-565D-420D-A0D0-1CBC01E22127}" type="sibTrans" cxnId="{FD5CB63B-B3C4-4FC9-B01A-F5C2A6B89E13}">
      <dgm:prSet/>
      <dgm:spPr/>
      <dgm:t>
        <a:bodyPr/>
        <a:lstStyle/>
        <a:p>
          <a:endParaRPr lang="en-US"/>
        </a:p>
      </dgm:t>
    </dgm:pt>
    <dgm:pt modelId="{E2E55E95-8763-458B-A3A4-9BEA1FCD5219}">
      <dgm:prSet phldrT="[Text]"/>
      <dgm:spPr/>
      <dgm:t>
        <a:bodyPr/>
        <a:lstStyle/>
        <a:p>
          <a:r>
            <a:rPr lang="en-US" dirty="0" smtClean="0">
              <a:latin typeface="Franklin Gothic Medium Cond" panose="020B0606030402020204" pitchFamily="34" charset="0"/>
            </a:rPr>
            <a:t>ILFS</a:t>
          </a:r>
          <a:endParaRPr lang="en-US" dirty="0">
            <a:latin typeface="Franklin Gothic Medium Cond" panose="020B0606030402020204" pitchFamily="34" charset="0"/>
          </a:endParaRPr>
        </a:p>
      </dgm:t>
    </dgm:pt>
    <dgm:pt modelId="{0049B5E4-8ACF-4D59-9B30-CC2FD5CF0B96}" type="parTrans" cxnId="{AC9804B4-7FC9-4361-89C8-463E52787B0B}">
      <dgm:prSet/>
      <dgm:spPr/>
      <dgm:t>
        <a:bodyPr/>
        <a:lstStyle/>
        <a:p>
          <a:endParaRPr lang="en-US"/>
        </a:p>
      </dgm:t>
    </dgm:pt>
    <dgm:pt modelId="{BAABF0BA-772B-46EA-9AAC-4496CBE1B7BE}" type="sibTrans" cxnId="{AC9804B4-7FC9-4361-89C8-463E52787B0B}">
      <dgm:prSet/>
      <dgm:spPr/>
      <dgm:t>
        <a:bodyPr/>
        <a:lstStyle/>
        <a:p>
          <a:endParaRPr lang="en-US"/>
        </a:p>
      </dgm:t>
    </dgm:pt>
    <dgm:pt modelId="{DA4300C5-E6C5-4551-9A01-1EAC5A66BFBA}">
      <dgm:prSet phldrT="[Text]"/>
      <dgm:spPr/>
      <dgm:t>
        <a:bodyPr/>
        <a:lstStyle/>
        <a:p>
          <a:r>
            <a:rPr lang="en-US" dirty="0" smtClean="0">
              <a:latin typeface="Franklin Gothic Medium Cond" panose="020B0606030402020204" pitchFamily="34" charset="0"/>
            </a:rPr>
            <a:t>Central India Bank</a:t>
          </a:r>
          <a:endParaRPr lang="en-US" dirty="0">
            <a:latin typeface="Franklin Gothic Medium Cond" panose="020B0606030402020204" pitchFamily="34" charset="0"/>
          </a:endParaRPr>
        </a:p>
      </dgm:t>
    </dgm:pt>
    <dgm:pt modelId="{B35F63FC-825B-4A6C-8D0A-7A9B3B0F4F8B}" type="parTrans" cxnId="{E25CF469-143A-424F-9F64-51A9F0BFA2B7}">
      <dgm:prSet/>
      <dgm:spPr/>
      <dgm:t>
        <a:bodyPr/>
        <a:lstStyle/>
        <a:p>
          <a:endParaRPr lang="en-US"/>
        </a:p>
      </dgm:t>
    </dgm:pt>
    <dgm:pt modelId="{3FFDDBA7-8CFD-4C6D-B90A-D7570A85D136}" type="sibTrans" cxnId="{E25CF469-143A-424F-9F64-51A9F0BFA2B7}">
      <dgm:prSet/>
      <dgm:spPr/>
      <dgm:t>
        <a:bodyPr/>
        <a:lstStyle/>
        <a:p>
          <a:endParaRPr lang="en-US"/>
        </a:p>
      </dgm:t>
    </dgm:pt>
    <dgm:pt modelId="{84CC1B43-F7A4-48FD-9E7E-F676F18514D1}">
      <dgm:prSet phldrT="[Text]"/>
      <dgm:spPr/>
      <dgm:t>
        <a:bodyPr/>
        <a:lstStyle/>
        <a:p>
          <a:r>
            <a:rPr lang="en-US" dirty="0" err="1" smtClean="0">
              <a:latin typeface="Franklin Gothic Medium Cond" panose="020B0606030402020204" pitchFamily="34" charset="0"/>
            </a:rPr>
            <a:t>Guj.Urban</a:t>
          </a:r>
          <a:r>
            <a:rPr lang="en-US" dirty="0" smtClean="0">
              <a:latin typeface="Franklin Gothic Medium Cond" panose="020B0606030402020204" pitchFamily="34" charset="0"/>
            </a:rPr>
            <a:t> </a:t>
          </a:r>
          <a:r>
            <a:rPr lang="en-US" dirty="0" err="1" smtClean="0">
              <a:latin typeface="Franklin Gothic Medium Cond" panose="020B0606030402020204" pitchFamily="34" charset="0"/>
            </a:rPr>
            <a:t>Dvlp</a:t>
          </a:r>
          <a:r>
            <a:rPr lang="en-US" dirty="0" smtClean="0">
              <a:latin typeface="Franklin Gothic Medium Cond" panose="020B0606030402020204" pitchFamily="34" charset="0"/>
            </a:rPr>
            <a:t> co. ltd</a:t>
          </a:r>
          <a:endParaRPr lang="en-US" dirty="0">
            <a:latin typeface="Franklin Gothic Medium Cond" panose="020B0606030402020204" pitchFamily="34" charset="0"/>
          </a:endParaRPr>
        </a:p>
      </dgm:t>
    </dgm:pt>
    <dgm:pt modelId="{DF94885F-6FE8-4C13-AC21-A209C7688810}" type="parTrans" cxnId="{ADA2D7BE-EBE4-498F-8E6B-8887A5DAD025}">
      <dgm:prSet/>
      <dgm:spPr/>
      <dgm:t>
        <a:bodyPr/>
        <a:lstStyle/>
        <a:p>
          <a:endParaRPr lang="en-US"/>
        </a:p>
      </dgm:t>
    </dgm:pt>
    <dgm:pt modelId="{A40BF6DA-32DC-4443-8CB5-679D9DCF3699}" type="sibTrans" cxnId="{ADA2D7BE-EBE4-498F-8E6B-8887A5DAD025}">
      <dgm:prSet/>
      <dgm:spPr/>
      <dgm:t>
        <a:bodyPr/>
        <a:lstStyle/>
        <a:p>
          <a:endParaRPr lang="en-US"/>
        </a:p>
      </dgm:t>
    </dgm:pt>
    <dgm:pt modelId="{6FFEBABF-8E0E-4F56-B82D-9736B61EEFA9}">
      <dgm:prSet phldrT="[Text]"/>
      <dgm:spPr/>
      <dgm:t>
        <a:bodyPr/>
        <a:lstStyle/>
        <a:p>
          <a:r>
            <a:rPr lang="en-US" dirty="0" smtClean="0">
              <a:latin typeface="Franklin Gothic Medium Cond" panose="020B0606030402020204" pitchFamily="34" charset="0"/>
            </a:rPr>
            <a:t>UTI, LIC</a:t>
          </a:r>
          <a:endParaRPr lang="en-US" dirty="0">
            <a:latin typeface="Franklin Gothic Medium Cond" panose="020B0606030402020204" pitchFamily="34" charset="0"/>
          </a:endParaRPr>
        </a:p>
      </dgm:t>
    </dgm:pt>
    <dgm:pt modelId="{C600F0DB-28B3-421E-B283-8694F681B880}" type="parTrans" cxnId="{1C12D78D-A933-4ED0-ADC7-74AA2D1E956B}">
      <dgm:prSet/>
      <dgm:spPr/>
      <dgm:t>
        <a:bodyPr/>
        <a:lstStyle/>
        <a:p>
          <a:endParaRPr lang="en-US"/>
        </a:p>
      </dgm:t>
    </dgm:pt>
    <dgm:pt modelId="{992BC5C7-3045-4D8E-99C0-19C1B24BE6B2}" type="sibTrans" cxnId="{1C12D78D-A933-4ED0-ADC7-74AA2D1E956B}">
      <dgm:prSet/>
      <dgm:spPr/>
      <dgm:t>
        <a:bodyPr/>
        <a:lstStyle/>
        <a:p>
          <a:endParaRPr lang="en-US"/>
        </a:p>
      </dgm:t>
    </dgm:pt>
    <dgm:pt modelId="{F525003A-0AA3-4D23-9F9C-589135B5522C}">
      <dgm:prSet phldrT="[Text]"/>
      <dgm:spPr/>
      <dgm:t>
        <a:bodyPr/>
        <a:lstStyle/>
        <a:p>
          <a:r>
            <a:rPr lang="en-US" dirty="0" smtClean="0">
              <a:latin typeface="Franklin Gothic Medium Cond" panose="020B0606030402020204" pitchFamily="34" charset="0"/>
            </a:rPr>
            <a:t>SBI, HDFC</a:t>
          </a:r>
          <a:endParaRPr lang="en-US" dirty="0">
            <a:latin typeface="Franklin Gothic Medium Cond" panose="020B0606030402020204" pitchFamily="34" charset="0"/>
          </a:endParaRPr>
        </a:p>
      </dgm:t>
    </dgm:pt>
    <dgm:pt modelId="{D2C40F16-AE5A-424A-9B5E-5C4EE0418F38}" type="parTrans" cxnId="{756FF643-E43B-4CE0-A3B9-FCBEA9FC7529}">
      <dgm:prSet/>
      <dgm:spPr/>
      <dgm:t>
        <a:bodyPr/>
        <a:lstStyle/>
        <a:p>
          <a:endParaRPr lang="en-US"/>
        </a:p>
      </dgm:t>
    </dgm:pt>
    <dgm:pt modelId="{D49590CE-B22F-446C-90FC-A1C0EEDF5A89}" type="sibTrans" cxnId="{756FF643-E43B-4CE0-A3B9-FCBEA9FC7529}">
      <dgm:prSet/>
      <dgm:spPr/>
      <dgm:t>
        <a:bodyPr/>
        <a:lstStyle/>
        <a:p>
          <a:endParaRPr lang="en-US"/>
        </a:p>
      </dgm:t>
    </dgm:pt>
    <dgm:pt modelId="{94945A06-D544-491D-9FC0-9D09B8AA1778}" type="pres">
      <dgm:prSet presAssocID="{5666562F-8241-417F-9357-006F9CABA533}" presName="diagram" presStyleCnt="0">
        <dgm:presLayoutVars>
          <dgm:chPref val="1"/>
          <dgm:dir/>
          <dgm:animOne val="branch"/>
          <dgm:animLvl val="lvl"/>
          <dgm:resizeHandles val="exact"/>
        </dgm:presLayoutVars>
      </dgm:prSet>
      <dgm:spPr/>
    </dgm:pt>
    <dgm:pt modelId="{447FA4E5-97A6-467B-B7E5-2C9168D3DAA5}" type="pres">
      <dgm:prSet presAssocID="{2D796705-453E-4BA8-BF88-66EA72993AB7}" presName="root1" presStyleCnt="0"/>
      <dgm:spPr/>
    </dgm:pt>
    <dgm:pt modelId="{8B6BA93B-B3D4-4FC5-85C8-39FFF6C7B883}" type="pres">
      <dgm:prSet presAssocID="{2D796705-453E-4BA8-BF88-66EA72993AB7}" presName="LevelOneTextNode" presStyleLbl="node0" presStyleIdx="0" presStyleCnt="1">
        <dgm:presLayoutVars>
          <dgm:chPref val="3"/>
        </dgm:presLayoutVars>
      </dgm:prSet>
      <dgm:spPr/>
      <dgm:t>
        <a:bodyPr/>
        <a:lstStyle/>
        <a:p>
          <a:endParaRPr lang="en-US"/>
        </a:p>
      </dgm:t>
    </dgm:pt>
    <dgm:pt modelId="{85F9DA7A-3E7F-400A-8349-74FADA84D390}" type="pres">
      <dgm:prSet presAssocID="{2D796705-453E-4BA8-BF88-66EA72993AB7}" presName="level2hierChild" presStyleCnt="0"/>
      <dgm:spPr/>
    </dgm:pt>
    <dgm:pt modelId="{A4F2E7F8-0DBD-4AF4-BF15-C7A8074F8D30}" type="pres">
      <dgm:prSet presAssocID="{0049B5E4-8ACF-4D59-9B30-CC2FD5CF0B96}" presName="conn2-1" presStyleLbl="parChTrans1D2" presStyleIdx="0" presStyleCnt="2"/>
      <dgm:spPr/>
    </dgm:pt>
    <dgm:pt modelId="{DBD678C5-007E-445E-8987-EEFE2B676DFA}" type="pres">
      <dgm:prSet presAssocID="{0049B5E4-8ACF-4D59-9B30-CC2FD5CF0B96}" presName="connTx" presStyleLbl="parChTrans1D2" presStyleIdx="0" presStyleCnt="2"/>
      <dgm:spPr/>
    </dgm:pt>
    <dgm:pt modelId="{8B02D4A1-7073-4E6C-A838-67757A443C16}" type="pres">
      <dgm:prSet presAssocID="{E2E55E95-8763-458B-A3A4-9BEA1FCD5219}" presName="root2" presStyleCnt="0"/>
      <dgm:spPr/>
    </dgm:pt>
    <dgm:pt modelId="{E49943BA-02BA-4C9E-A4BD-231F1C210C99}" type="pres">
      <dgm:prSet presAssocID="{E2E55E95-8763-458B-A3A4-9BEA1FCD5219}" presName="LevelTwoTextNode" presStyleLbl="node2" presStyleIdx="0" presStyleCnt="2">
        <dgm:presLayoutVars>
          <dgm:chPref val="3"/>
        </dgm:presLayoutVars>
      </dgm:prSet>
      <dgm:spPr/>
    </dgm:pt>
    <dgm:pt modelId="{2C2D66AA-AAAD-4F6D-8495-40C3190DB534}" type="pres">
      <dgm:prSet presAssocID="{E2E55E95-8763-458B-A3A4-9BEA1FCD5219}" presName="level3hierChild" presStyleCnt="0"/>
      <dgm:spPr/>
    </dgm:pt>
    <dgm:pt modelId="{C5732CDF-E616-4ECC-8CB7-1E21F2DC369F}" type="pres">
      <dgm:prSet presAssocID="{B35F63FC-825B-4A6C-8D0A-7A9B3B0F4F8B}" presName="conn2-1" presStyleLbl="parChTrans1D3" presStyleIdx="0" presStyleCnt="3"/>
      <dgm:spPr/>
    </dgm:pt>
    <dgm:pt modelId="{4A7087D5-9DCF-4121-B555-998FFAC775E4}" type="pres">
      <dgm:prSet presAssocID="{B35F63FC-825B-4A6C-8D0A-7A9B3B0F4F8B}" presName="connTx" presStyleLbl="parChTrans1D3" presStyleIdx="0" presStyleCnt="3"/>
      <dgm:spPr/>
    </dgm:pt>
    <dgm:pt modelId="{6D2318B5-5B72-4061-A23D-9DEE38FDB9D1}" type="pres">
      <dgm:prSet presAssocID="{DA4300C5-E6C5-4551-9A01-1EAC5A66BFBA}" presName="root2" presStyleCnt="0"/>
      <dgm:spPr/>
    </dgm:pt>
    <dgm:pt modelId="{BB4DFAB0-060C-416C-A47B-C8E2C6035E76}" type="pres">
      <dgm:prSet presAssocID="{DA4300C5-E6C5-4551-9A01-1EAC5A66BFBA}" presName="LevelTwoTextNode" presStyleLbl="node3" presStyleIdx="0" presStyleCnt="3">
        <dgm:presLayoutVars>
          <dgm:chPref val="3"/>
        </dgm:presLayoutVars>
      </dgm:prSet>
      <dgm:spPr/>
      <dgm:t>
        <a:bodyPr/>
        <a:lstStyle/>
        <a:p>
          <a:endParaRPr lang="en-US"/>
        </a:p>
      </dgm:t>
    </dgm:pt>
    <dgm:pt modelId="{DDBBB06C-401A-4CFA-A808-F94CE85DE29A}" type="pres">
      <dgm:prSet presAssocID="{DA4300C5-E6C5-4551-9A01-1EAC5A66BFBA}" presName="level3hierChild" presStyleCnt="0"/>
      <dgm:spPr/>
    </dgm:pt>
    <dgm:pt modelId="{F3AF7ED5-FD9E-4508-BF97-EBE3084DF4E6}" type="pres">
      <dgm:prSet presAssocID="{C600F0DB-28B3-421E-B283-8694F681B880}" presName="conn2-1" presStyleLbl="parChTrans1D3" presStyleIdx="1" presStyleCnt="3"/>
      <dgm:spPr/>
    </dgm:pt>
    <dgm:pt modelId="{39626F46-49A6-49B7-A7AB-415D226CBED8}" type="pres">
      <dgm:prSet presAssocID="{C600F0DB-28B3-421E-B283-8694F681B880}" presName="connTx" presStyleLbl="parChTrans1D3" presStyleIdx="1" presStyleCnt="3"/>
      <dgm:spPr/>
    </dgm:pt>
    <dgm:pt modelId="{2EEB56BD-2BF5-450E-B2DB-F9288B94AFBC}" type="pres">
      <dgm:prSet presAssocID="{6FFEBABF-8E0E-4F56-B82D-9736B61EEFA9}" presName="root2" presStyleCnt="0"/>
      <dgm:spPr/>
    </dgm:pt>
    <dgm:pt modelId="{E58D621F-9F62-40F4-9C2D-CAE12DA51EF3}" type="pres">
      <dgm:prSet presAssocID="{6FFEBABF-8E0E-4F56-B82D-9736B61EEFA9}" presName="LevelTwoTextNode" presStyleLbl="node3" presStyleIdx="1" presStyleCnt="3">
        <dgm:presLayoutVars>
          <dgm:chPref val="3"/>
        </dgm:presLayoutVars>
      </dgm:prSet>
      <dgm:spPr/>
      <dgm:t>
        <a:bodyPr/>
        <a:lstStyle/>
        <a:p>
          <a:endParaRPr lang="en-US"/>
        </a:p>
      </dgm:t>
    </dgm:pt>
    <dgm:pt modelId="{0D449DEC-132A-4F3B-8EA1-43A9804DBBD9}" type="pres">
      <dgm:prSet presAssocID="{6FFEBABF-8E0E-4F56-B82D-9736B61EEFA9}" presName="level3hierChild" presStyleCnt="0"/>
      <dgm:spPr/>
    </dgm:pt>
    <dgm:pt modelId="{9C4EB4F6-2456-4CE1-BC2C-EC89E80C1D3B}" type="pres">
      <dgm:prSet presAssocID="{D2C40F16-AE5A-424A-9B5E-5C4EE0418F38}" presName="conn2-1" presStyleLbl="parChTrans1D3" presStyleIdx="2" presStyleCnt="3"/>
      <dgm:spPr/>
    </dgm:pt>
    <dgm:pt modelId="{B2085709-2A37-4B7F-825E-2A7D95599A6A}" type="pres">
      <dgm:prSet presAssocID="{D2C40F16-AE5A-424A-9B5E-5C4EE0418F38}" presName="connTx" presStyleLbl="parChTrans1D3" presStyleIdx="2" presStyleCnt="3"/>
      <dgm:spPr/>
    </dgm:pt>
    <dgm:pt modelId="{81D48007-86B4-417C-897E-BEA6290568F2}" type="pres">
      <dgm:prSet presAssocID="{F525003A-0AA3-4D23-9F9C-589135B5522C}" presName="root2" presStyleCnt="0"/>
      <dgm:spPr/>
    </dgm:pt>
    <dgm:pt modelId="{A3873D97-63BF-46D9-940E-D67A4E7D5D11}" type="pres">
      <dgm:prSet presAssocID="{F525003A-0AA3-4D23-9F9C-589135B5522C}" presName="LevelTwoTextNode" presStyleLbl="node3" presStyleIdx="2" presStyleCnt="3">
        <dgm:presLayoutVars>
          <dgm:chPref val="3"/>
        </dgm:presLayoutVars>
      </dgm:prSet>
      <dgm:spPr/>
      <dgm:t>
        <a:bodyPr/>
        <a:lstStyle/>
        <a:p>
          <a:endParaRPr lang="en-US"/>
        </a:p>
      </dgm:t>
    </dgm:pt>
    <dgm:pt modelId="{7284F8DD-E491-47BF-AFFC-64E5ADD148CB}" type="pres">
      <dgm:prSet presAssocID="{F525003A-0AA3-4D23-9F9C-589135B5522C}" presName="level3hierChild" presStyleCnt="0"/>
      <dgm:spPr/>
    </dgm:pt>
    <dgm:pt modelId="{C17B48F2-2D57-4827-873D-0D3B9926F1DF}" type="pres">
      <dgm:prSet presAssocID="{DF94885F-6FE8-4C13-AC21-A209C7688810}" presName="conn2-1" presStyleLbl="parChTrans1D2" presStyleIdx="1" presStyleCnt="2"/>
      <dgm:spPr/>
    </dgm:pt>
    <dgm:pt modelId="{9E9AE7CB-653B-424A-A446-A2CBB0BDCF2B}" type="pres">
      <dgm:prSet presAssocID="{DF94885F-6FE8-4C13-AC21-A209C7688810}" presName="connTx" presStyleLbl="parChTrans1D2" presStyleIdx="1" presStyleCnt="2"/>
      <dgm:spPr/>
    </dgm:pt>
    <dgm:pt modelId="{3F4B2994-8CB9-42DC-88F0-33332141E057}" type="pres">
      <dgm:prSet presAssocID="{84CC1B43-F7A4-48FD-9E7E-F676F18514D1}" presName="root2" presStyleCnt="0"/>
      <dgm:spPr/>
    </dgm:pt>
    <dgm:pt modelId="{0CFC941C-10FF-41B1-9BB8-0D5D42975AAB}" type="pres">
      <dgm:prSet presAssocID="{84CC1B43-F7A4-48FD-9E7E-F676F18514D1}" presName="LevelTwoTextNode" presStyleLbl="node2" presStyleIdx="1" presStyleCnt="2">
        <dgm:presLayoutVars>
          <dgm:chPref val="3"/>
        </dgm:presLayoutVars>
      </dgm:prSet>
      <dgm:spPr/>
    </dgm:pt>
    <dgm:pt modelId="{90BE2891-CC86-4DD4-B9A3-D6B037B1A330}" type="pres">
      <dgm:prSet presAssocID="{84CC1B43-F7A4-48FD-9E7E-F676F18514D1}" presName="level3hierChild" presStyleCnt="0"/>
      <dgm:spPr/>
    </dgm:pt>
  </dgm:ptLst>
  <dgm:cxnLst>
    <dgm:cxn modelId="{ADA2D7BE-EBE4-498F-8E6B-8887A5DAD025}" srcId="{2D796705-453E-4BA8-BF88-66EA72993AB7}" destId="{84CC1B43-F7A4-48FD-9E7E-F676F18514D1}" srcOrd="1" destOrd="0" parTransId="{DF94885F-6FE8-4C13-AC21-A209C7688810}" sibTransId="{A40BF6DA-32DC-4443-8CB5-679D9DCF3699}"/>
    <dgm:cxn modelId="{3CDCBB74-8D2F-4545-8AC3-65949EAF3AD6}" type="presOf" srcId="{E2E55E95-8763-458B-A3A4-9BEA1FCD5219}" destId="{E49943BA-02BA-4C9E-A4BD-231F1C210C99}" srcOrd="0" destOrd="0" presId="urn:microsoft.com/office/officeart/2005/8/layout/hierarchy2"/>
    <dgm:cxn modelId="{7100CE52-CD8B-4057-9A1F-D49CC75FD4AD}" type="presOf" srcId="{5666562F-8241-417F-9357-006F9CABA533}" destId="{94945A06-D544-491D-9FC0-9D09B8AA1778}" srcOrd="0" destOrd="0" presId="urn:microsoft.com/office/officeart/2005/8/layout/hierarchy2"/>
    <dgm:cxn modelId="{2EE0BA25-9617-457B-A488-A5B35EA69390}" type="presOf" srcId="{D2C40F16-AE5A-424A-9B5E-5C4EE0418F38}" destId="{B2085709-2A37-4B7F-825E-2A7D95599A6A}" srcOrd="1" destOrd="0" presId="urn:microsoft.com/office/officeart/2005/8/layout/hierarchy2"/>
    <dgm:cxn modelId="{2B2F94A5-95CC-45DF-8EFE-582D4C0F3C4A}" type="presOf" srcId="{D2C40F16-AE5A-424A-9B5E-5C4EE0418F38}" destId="{9C4EB4F6-2456-4CE1-BC2C-EC89E80C1D3B}" srcOrd="0" destOrd="0" presId="urn:microsoft.com/office/officeart/2005/8/layout/hierarchy2"/>
    <dgm:cxn modelId="{4D67DACD-1209-4C5A-9410-0C51AFB5B3A5}" type="presOf" srcId="{DA4300C5-E6C5-4551-9A01-1EAC5A66BFBA}" destId="{BB4DFAB0-060C-416C-A47B-C8E2C6035E76}" srcOrd="0" destOrd="0" presId="urn:microsoft.com/office/officeart/2005/8/layout/hierarchy2"/>
    <dgm:cxn modelId="{5BA58093-1DE5-4B69-8589-2D1BC3FF403D}" type="presOf" srcId="{2D796705-453E-4BA8-BF88-66EA72993AB7}" destId="{8B6BA93B-B3D4-4FC5-85C8-39FFF6C7B883}" srcOrd="0" destOrd="0" presId="urn:microsoft.com/office/officeart/2005/8/layout/hierarchy2"/>
    <dgm:cxn modelId="{756FF643-E43B-4CE0-A3B9-FCBEA9FC7529}" srcId="{E2E55E95-8763-458B-A3A4-9BEA1FCD5219}" destId="{F525003A-0AA3-4D23-9F9C-589135B5522C}" srcOrd="2" destOrd="0" parTransId="{D2C40F16-AE5A-424A-9B5E-5C4EE0418F38}" sibTransId="{D49590CE-B22F-446C-90FC-A1C0EEDF5A89}"/>
    <dgm:cxn modelId="{36E0F0D5-2791-46C2-ABCA-C771513DB291}" type="presOf" srcId="{C600F0DB-28B3-421E-B283-8694F681B880}" destId="{39626F46-49A6-49B7-A7AB-415D226CBED8}" srcOrd="1" destOrd="0" presId="urn:microsoft.com/office/officeart/2005/8/layout/hierarchy2"/>
    <dgm:cxn modelId="{26AC217C-C611-4C47-A696-D8D2CB09E9D9}" type="presOf" srcId="{B35F63FC-825B-4A6C-8D0A-7A9B3B0F4F8B}" destId="{C5732CDF-E616-4ECC-8CB7-1E21F2DC369F}" srcOrd="0" destOrd="0" presId="urn:microsoft.com/office/officeart/2005/8/layout/hierarchy2"/>
    <dgm:cxn modelId="{E25CF469-143A-424F-9F64-51A9F0BFA2B7}" srcId="{E2E55E95-8763-458B-A3A4-9BEA1FCD5219}" destId="{DA4300C5-E6C5-4551-9A01-1EAC5A66BFBA}" srcOrd="0" destOrd="0" parTransId="{B35F63FC-825B-4A6C-8D0A-7A9B3B0F4F8B}" sibTransId="{3FFDDBA7-8CFD-4C6D-B90A-D7570A85D136}"/>
    <dgm:cxn modelId="{3266B7A8-9D77-4DCC-ABB8-5B3ED94AF982}" type="presOf" srcId="{C600F0DB-28B3-421E-B283-8694F681B880}" destId="{F3AF7ED5-FD9E-4508-BF97-EBE3084DF4E6}" srcOrd="0" destOrd="0" presId="urn:microsoft.com/office/officeart/2005/8/layout/hierarchy2"/>
    <dgm:cxn modelId="{A9B3E228-0953-4783-9473-BCDB16BDA3D1}" type="presOf" srcId="{DF94885F-6FE8-4C13-AC21-A209C7688810}" destId="{9E9AE7CB-653B-424A-A446-A2CBB0BDCF2B}" srcOrd="1" destOrd="0" presId="urn:microsoft.com/office/officeart/2005/8/layout/hierarchy2"/>
    <dgm:cxn modelId="{5DBDB889-B954-4110-8C61-714357BB8A23}" type="presOf" srcId="{84CC1B43-F7A4-48FD-9E7E-F676F18514D1}" destId="{0CFC941C-10FF-41B1-9BB8-0D5D42975AAB}" srcOrd="0" destOrd="0" presId="urn:microsoft.com/office/officeart/2005/8/layout/hierarchy2"/>
    <dgm:cxn modelId="{EED2FFAA-09CE-4DEF-AEDB-F3DA3984FC1D}" type="presOf" srcId="{0049B5E4-8ACF-4D59-9B30-CC2FD5CF0B96}" destId="{DBD678C5-007E-445E-8987-EEFE2B676DFA}" srcOrd="1" destOrd="0" presId="urn:microsoft.com/office/officeart/2005/8/layout/hierarchy2"/>
    <dgm:cxn modelId="{DA636E4E-D514-40A6-9FD0-46F830035B2F}" type="presOf" srcId="{6FFEBABF-8E0E-4F56-B82D-9736B61EEFA9}" destId="{E58D621F-9F62-40F4-9C2D-CAE12DA51EF3}" srcOrd="0" destOrd="0" presId="urn:microsoft.com/office/officeart/2005/8/layout/hierarchy2"/>
    <dgm:cxn modelId="{B9717918-4B5C-4525-AECC-E7D3A74B7E8F}" type="presOf" srcId="{DF94885F-6FE8-4C13-AC21-A209C7688810}" destId="{C17B48F2-2D57-4827-873D-0D3B9926F1DF}" srcOrd="0" destOrd="0" presId="urn:microsoft.com/office/officeart/2005/8/layout/hierarchy2"/>
    <dgm:cxn modelId="{FD5CB63B-B3C4-4FC9-B01A-F5C2A6B89E13}" srcId="{5666562F-8241-417F-9357-006F9CABA533}" destId="{2D796705-453E-4BA8-BF88-66EA72993AB7}" srcOrd="0" destOrd="0" parTransId="{E9A7CA00-C3AA-46FE-B15B-26B526FC902E}" sibTransId="{037DDFB4-565D-420D-A0D0-1CBC01E22127}"/>
    <dgm:cxn modelId="{18AA7091-C6A8-463A-AB63-FDFB0DD84AFA}" type="presOf" srcId="{B35F63FC-825B-4A6C-8D0A-7A9B3B0F4F8B}" destId="{4A7087D5-9DCF-4121-B555-998FFAC775E4}" srcOrd="1" destOrd="0" presId="urn:microsoft.com/office/officeart/2005/8/layout/hierarchy2"/>
    <dgm:cxn modelId="{460B6C1F-B1EC-46EA-B247-4006006CE224}" type="presOf" srcId="{0049B5E4-8ACF-4D59-9B30-CC2FD5CF0B96}" destId="{A4F2E7F8-0DBD-4AF4-BF15-C7A8074F8D30}" srcOrd="0" destOrd="0" presId="urn:microsoft.com/office/officeart/2005/8/layout/hierarchy2"/>
    <dgm:cxn modelId="{AC9804B4-7FC9-4361-89C8-463E52787B0B}" srcId="{2D796705-453E-4BA8-BF88-66EA72993AB7}" destId="{E2E55E95-8763-458B-A3A4-9BEA1FCD5219}" srcOrd="0" destOrd="0" parTransId="{0049B5E4-8ACF-4D59-9B30-CC2FD5CF0B96}" sibTransId="{BAABF0BA-772B-46EA-9AAC-4496CBE1B7BE}"/>
    <dgm:cxn modelId="{D9F93D4A-B4EF-437D-BCF7-17433B01D8B6}" type="presOf" srcId="{F525003A-0AA3-4D23-9F9C-589135B5522C}" destId="{A3873D97-63BF-46D9-940E-D67A4E7D5D11}" srcOrd="0" destOrd="0" presId="urn:microsoft.com/office/officeart/2005/8/layout/hierarchy2"/>
    <dgm:cxn modelId="{1C12D78D-A933-4ED0-ADC7-74AA2D1E956B}" srcId="{E2E55E95-8763-458B-A3A4-9BEA1FCD5219}" destId="{6FFEBABF-8E0E-4F56-B82D-9736B61EEFA9}" srcOrd="1" destOrd="0" parTransId="{C600F0DB-28B3-421E-B283-8694F681B880}" sibTransId="{992BC5C7-3045-4D8E-99C0-19C1B24BE6B2}"/>
    <dgm:cxn modelId="{61BE459D-1C2C-4902-99C0-373024167096}" type="presParOf" srcId="{94945A06-D544-491D-9FC0-9D09B8AA1778}" destId="{447FA4E5-97A6-467B-B7E5-2C9168D3DAA5}" srcOrd="0" destOrd="0" presId="urn:microsoft.com/office/officeart/2005/8/layout/hierarchy2"/>
    <dgm:cxn modelId="{D051D7F6-7692-447C-A10F-720BCFC7B7AA}" type="presParOf" srcId="{447FA4E5-97A6-467B-B7E5-2C9168D3DAA5}" destId="{8B6BA93B-B3D4-4FC5-85C8-39FFF6C7B883}" srcOrd="0" destOrd="0" presId="urn:microsoft.com/office/officeart/2005/8/layout/hierarchy2"/>
    <dgm:cxn modelId="{066408AB-C92F-47F0-8989-E6969D567108}" type="presParOf" srcId="{447FA4E5-97A6-467B-B7E5-2C9168D3DAA5}" destId="{85F9DA7A-3E7F-400A-8349-74FADA84D390}" srcOrd="1" destOrd="0" presId="urn:microsoft.com/office/officeart/2005/8/layout/hierarchy2"/>
    <dgm:cxn modelId="{B0DF01FF-FFC1-424C-BB01-B3431DCA6A6F}" type="presParOf" srcId="{85F9DA7A-3E7F-400A-8349-74FADA84D390}" destId="{A4F2E7F8-0DBD-4AF4-BF15-C7A8074F8D30}" srcOrd="0" destOrd="0" presId="urn:microsoft.com/office/officeart/2005/8/layout/hierarchy2"/>
    <dgm:cxn modelId="{E51924C2-F062-4411-8829-1D5DBAFE4998}" type="presParOf" srcId="{A4F2E7F8-0DBD-4AF4-BF15-C7A8074F8D30}" destId="{DBD678C5-007E-445E-8987-EEFE2B676DFA}" srcOrd="0" destOrd="0" presId="urn:microsoft.com/office/officeart/2005/8/layout/hierarchy2"/>
    <dgm:cxn modelId="{E04EF85A-0C3F-4286-AE98-E6CA4F9FE665}" type="presParOf" srcId="{85F9DA7A-3E7F-400A-8349-74FADA84D390}" destId="{8B02D4A1-7073-4E6C-A838-67757A443C16}" srcOrd="1" destOrd="0" presId="urn:microsoft.com/office/officeart/2005/8/layout/hierarchy2"/>
    <dgm:cxn modelId="{E69DC504-3DC3-4B01-8448-D57D1E02C1EA}" type="presParOf" srcId="{8B02D4A1-7073-4E6C-A838-67757A443C16}" destId="{E49943BA-02BA-4C9E-A4BD-231F1C210C99}" srcOrd="0" destOrd="0" presId="urn:microsoft.com/office/officeart/2005/8/layout/hierarchy2"/>
    <dgm:cxn modelId="{98D131C0-1086-4207-8B55-9CED9709D604}" type="presParOf" srcId="{8B02D4A1-7073-4E6C-A838-67757A443C16}" destId="{2C2D66AA-AAAD-4F6D-8495-40C3190DB534}" srcOrd="1" destOrd="0" presId="urn:microsoft.com/office/officeart/2005/8/layout/hierarchy2"/>
    <dgm:cxn modelId="{7180E44F-3888-4695-BD60-C07A53E34632}" type="presParOf" srcId="{2C2D66AA-AAAD-4F6D-8495-40C3190DB534}" destId="{C5732CDF-E616-4ECC-8CB7-1E21F2DC369F}" srcOrd="0" destOrd="0" presId="urn:microsoft.com/office/officeart/2005/8/layout/hierarchy2"/>
    <dgm:cxn modelId="{417FB580-88F5-45F2-96E2-475E6BDD3BA8}" type="presParOf" srcId="{C5732CDF-E616-4ECC-8CB7-1E21F2DC369F}" destId="{4A7087D5-9DCF-4121-B555-998FFAC775E4}" srcOrd="0" destOrd="0" presId="urn:microsoft.com/office/officeart/2005/8/layout/hierarchy2"/>
    <dgm:cxn modelId="{DA2C007D-538B-4AF6-B84B-5494AEB51900}" type="presParOf" srcId="{2C2D66AA-AAAD-4F6D-8495-40C3190DB534}" destId="{6D2318B5-5B72-4061-A23D-9DEE38FDB9D1}" srcOrd="1" destOrd="0" presId="urn:microsoft.com/office/officeart/2005/8/layout/hierarchy2"/>
    <dgm:cxn modelId="{C2C552B9-611B-4989-9CE7-11FB0387D6BC}" type="presParOf" srcId="{6D2318B5-5B72-4061-A23D-9DEE38FDB9D1}" destId="{BB4DFAB0-060C-416C-A47B-C8E2C6035E76}" srcOrd="0" destOrd="0" presId="urn:microsoft.com/office/officeart/2005/8/layout/hierarchy2"/>
    <dgm:cxn modelId="{F1B718EC-F901-44DC-885C-A71C82F52736}" type="presParOf" srcId="{6D2318B5-5B72-4061-A23D-9DEE38FDB9D1}" destId="{DDBBB06C-401A-4CFA-A808-F94CE85DE29A}" srcOrd="1" destOrd="0" presId="urn:microsoft.com/office/officeart/2005/8/layout/hierarchy2"/>
    <dgm:cxn modelId="{64AC998A-DA2C-4306-B9F2-CDD954CA05F7}" type="presParOf" srcId="{2C2D66AA-AAAD-4F6D-8495-40C3190DB534}" destId="{F3AF7ED5-FD9E-4508-BF97-EBE3084DF4E6}" srcOrd="2" destOrd="0" presId="urn:microsoft.com/office/officeart/2005/8/layout/hierarchy2"/>
    <dgm:cxn modelId="{5F7FFD78-E14C-44BE-8F9A-75AA2F72B604}" type="presParOf" srcId="{F3AF7ED5-FD9E-4508-BF97-EBE3084DF4E6}" destId="{39626F46-49A6-49B7-A7AB-415D226CBED8}" srcOrd="0" destOrd="0" presId="urn:microsoft.com/office/officeart/2005/8/layout/hierarchy2"/>
    <dgm:cxn modelId="{ADE15B53-0F1D-48DC-968E-2E0DB2A6E457}" type="presParOf" srcId="{2C2D66AA-AAAD-4F6D-8495-40C3190DB534}" destId="{2EEB56BD-2BF5-450E-B2DB-F9288B94AFBC}" srcOrd="3" destOrd="0" presId="urn:microsoft.com/office/officeart/2005/8/layout/hierarchy2"/>
    <dgm:cxn modelId="{4459DA08-65E3-41DA-A9F2-5F68795BA4B3}" type="presParOf" srcId="{2EEB56BD-2BF5-450E-B2DB-F9288B94AFBC}" destId="{E58D621F-9F62-40F4-9C2D-CAE12DA51EF3}" srcOrd="0" destOrd="0" presId="urn:microsoft.com/office/officeart/2005/8/layout/hierarchy2"/>
    <dgm:cxn modelId="{4A4BA448-BB28-48CD-A229-7DC2153D7062}" type="presParOf" srcId="{2EEB56BD-2BF5-450E-B2DB-F9288B94AFBC}" destId="{0D449DEC-132A-4F3B-8EA1-43A9804DBBD9}" srcOrd="1" destOrd="0" presId="urn:microsoft.com/office/officeart/2005/8/layout/hierarchy2"/>
    <dgm:cxn modelId="{8A8D9D88-713E-4B60-95FA-259991BA3BC4}" type="presParOf" srcId="{2C2D66AA-AAAD-4F6D-8495-40C3190DB534}" destId="{9C4EB4F6-2456-4CE1-BC2C-EC89E80C1D3B}" srcOrd="4" destOrd="0" presId="urn:microsoft.com/office/officeart/2005/8/layout/hierarchy2"/>
    <dgm:cxn modelId="{7B07C40D-E6F8-4032-A110-2EAE07A6632D}" type="presParOf" srcId="{9C4EB4F6-2456-4CE1-BC2C-EC89E80C1D3B}" destId="{B2085709-2A37-4B7F-825E-2A7D95599A6A}" srcOrd="0" destOrd="0" presId="urn:microsoft.com/office/officeart/2005/8/layout/hierarchy2"/>
    <dgm:cxn modelId="{A63AEB34-0AE5-42F3-902A-37D66EF1A243}" type="presParOf" srcId="{2C2D66AA-AAAD-4F6D-8495-40C3190DB534}" destId="{81D48007-86B4-417C-897E-BEA6290568F2}" srcOrd="5" destOrd="0" presId="urn:microsoft.com/office/officeart/2005/8/layout/hierarchy2"/>
    <dgm:cxn modelId="{6744348D-7BAD-435A-B75E-658388F4F2E2}" type="presParOf" srcId="{81D48007-86B4-417C-897E-BEA6290568F2}" destId="{A3873D97-63BF-46D9-940E-D67A4E7D5D11}" srcOrd="0" destOrd="0" presId="urn:microsoft.com/office/officeart/2005/8/layout/hierarchy2"/>
    <dgm:cxn modelId="{82021803-AF79-4C11-9CFF-3DF6BFC36F76}" type="presParOf" srcId="{81D48007-86B4-417C-897E-BEA6290568F2}" destId="{7284F8DD-E491-47BF-AFFC-64E5ADD148CB}" srcOrd="1" destOrd="0" presId="urn:microsoft.com/office/officeart/2005/8/layout/hierarchy2"/>
    <dgm:cxn modelId="{4581389F-63C5-4EED-B5DC-7CFA9CD8E0DD}" type="presParOf" srcId="{85F9DA7A-3E7F-400A-8349-74FADA84D390}" destId="{C17B48F2-2D57-4827-873D-0D3B9926F1DF}" srcOrd="2" destOrd="0" presId="urn:microsoft.com/office/officeart/2005/8/layout/hierarchy2"/>
    <dgm:cxn modelId="{48E2B02A-5DC4-4B32-BF52-AB9F9A0DAAD7}" type="presParOf" srcId="{C17B48F2-2D57-4827-873D-0D3B9926F1DF}" destId="{9E9AE7CB-653B-424A-A446-A2CBB0BDCF2B}" srcOrd="0" destOrd="0" presId="urn:microsoft.com/office/officeart/2005/8/layout/hierarchy2"/>
    <dgm:cxn modelId="{0178A3B0-4461-46FC-8922-3611CF5B8E2E}" type="presParOf" srcId="{85F9DA7A-3E7F-400A-8349-74FADA84D390}" destId="{3F4B2994-8CB9-42DC-88F0-33332141E057}" srcOrd="3" destOrd="0" presId="urn:microsoft.com/office/officeart/2005/8/layout/hierarchy2"/>
    <dgm:cxn modelId="{2732AE97-2FDB-45CA-ABEF-B7F0BE44BC79}" type="presParOf" srcId="{3F4B2994-8CB9-42DC-88F0-33332141E057}" destId="{0CFC941C-10FF-41B1-9BB8-0D5D42975AAB}" srcOrd="0" destOrd="0" presId="urn:microsoft.com/office/officeart/2005/8/layout/hierarchy2"/>
    <dgm:cxn modelId="{85FF5202-1D15-4570-8F74-90D11B09BF91}" type="presParOf" srcId="{3F4B2994-8CB9-42DC-88F0-33332141E057}" destId="{90BE2891-CC86-4DD4-B9A3-D6B037B1A33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4822A7-8300-49CD-B0FA-5F7C08A80018}"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4A4DFE5C-E265-45B6-A83C-CEC4E3B6708F}">
      <dgm:prSet phldrT="[Text]"/>
      <dgm:spPr/>
      <dgm:t>
        <a:bodyPr/>
        <a:lstStyle/>
        <a:p>
          <a:r>
            <a:rPr lang="en-US" dirty="0" smtClean="0"/>
            <a:t>DESI</a:t>
          </a:r>
          <a:endParaRPr lang="en-US" dirty="0"/>
        </a:p>
      </dgm:t>
    </dgm:pt>
    <dgm:pt modelId="{4C5D875B-6F31-4DDA-8E5C-694E0512B406}" type="parTrans" cxnId="{5545898E-798D-49EF-AF21-9C3403BECF8F}">
      <dgm:prSet/>
      <dgm:spPr/>
      <dgm:t>
        <a:bodyPr/>
        <a:lstStyle/>
        <a:p>
          <a:endParaRPr lang="en-US"/>
        </a:p>
      </dgm:t>
    </dgm:pt>
    <dgm:pt modelId="{27A12C2A-B639-406B-923C-8199C76D0C76}" type="sibTrans" cxnId="{5545898E-798D-49EF-AF21-9C3403BECF8F}">
      <dgm:prSet/>
      <dgm:spPr/>
      <dgm:t>
        <a:bodyPr/>
        <a:lstStyle/>
        <a:p>
          <a:endParaRPr lang="en-US"/>
        </a:p>
      </dgm:t>
    </dgm:pt>
    <dgm:pt modelId="{2BA5DB74-F6F6-4A9F-AF10-0DBC03F4995C}">
      <dgm:prSet phldrT="[Text]"/>
      <dgm:spPr/>
      <dgm:t>
        <a:bodyPr/>
        <a:lstStyle/>
        <a:p>
          <a:r>
            <a:rPr lang="en-US" dirty="0" smtClean="0"/>
            <a:t>Already present: SEBI, IRDA, RBI </a:t>
          </a:r>
          <a:endParaRPr lang="en-US" dirty="0"/>
        </a:p>
      </dgm:t>
    </dgm:pt>
    <dgm:pt modelId="{335BA7C6-6FF0-4465-A6EA-693010A089F0}" type="parTrans" cxnId="{BE94855A-3890-47D0-B2A2-7B07667CCBFB}">
      <dgm:prSet/>
      <dgm:spPr/>
      <dgm:t>
        <a:bodyPr/>
        <a:lstStyle/>
        <a:p>
          <a:endParaRPr lang="en-US"/>
        </a:p>
      </dgm:t>
    </dgm:pt>
    <dgm:pt modelId="{7F83B960-0E19-4D21-A92D-025C443478CA}" type="sibTrans" cxnId="{BE94855A-3890-47D0-B2A2-7B07667CCBFB}">
      <dgm:prSet/>
      <dgm:spPr/>
      <dgm:t>
        <a:bodyPr/>
        <a:lstStyle/>
        <a:p>
          <a:endParaRPr lang="en-US"/>
        </a:p>
      </dgm:t>
    </dgm:pt>
    <dgm:pt modelId="{CB03F8CD-7361-44C3-9E3B-9E8A0D580097}">
      <dgm:prSet phldrT="[Text]"/>
      <dgm:spPr/>
      <dgm:t>
        <a:bodyPr/>
        <a:lstStyle/>
        <a:p>
          <a:r>
            <a:rPr lang="en-US" dirty="0" smtClean="0"/>
            <a:t>Intl. financial services centre (IFSC)</a:t>
          </a:r>
          <a:endParaRPr lang="en-US" dirty="0"/>
        </a:p>
      </dgm:t>
    </dgm:pt>
    <dgm:pt modelId="{52B32803-F233-4D32-B4AB-83E5C5237A9E}" type="parTrans" cxnId="{65F3C7A3-9E0A-44EB-9DE5-4DF5AA943202}">
      <dgm:prSet/>
      <dgm:spPr/>
      <dgm:t>
        <a:bodyPr/>
        <a:lstStyle/>
        <a:p>
          <a:endParaRPr lang="en-US"/>
        </a:p>
      </dgm:t>
    </dgm:pt>
    <dgm:pt modelId="{3627DEB6-FCAA-4FDD-86A9-E4A48FEC236A}" type="sibTrans" cxnId="{65F3C7A3-9E0A-44EB-9DE5-4DF5AA943202}">
      <dgm:prSet/>
      <dgm:spPr/>
      <dgm:t>
        <a:bodyPr/>
        <a:lstStyle/>
        <a:p>
          <a:endParaRPr lang="en-US"/>
        </a:p>
      </dgm:t>
    </dgm:pt>
    <dgm:pt modelId="{BA1965F3-9D45-440B-8C57-0BE84D077769}">
      <dgm:prSet phldrT="[Text]"/>
      <dgm:spPr/>
      <dgm:t>
        <a:bodyPr/>
        <a:lstStyle/>
        <a:p>
          <a:r>
            <a:rPr lang="en-US" dirty="0" smtClean="0"/>
            <a:t>SEBI</a:t>
          </a:r>
          <a:endParaRPr lang="en-US" dirty="0"/>
        </a:p>
      </dgm:t>
    </dgm:pt>
    <dgm:pt modelId="{628CFCA4-29CA-4C20-B95F-E936741253D3}" type="parTrans" cxnId="{BFFAFF73-7B7D-497A-B203-B577D969E4E9}">
      <dgm:prSet/>
      <dgm:spPr/>
      <dgm:t>
        <a:bodyPr/>
        <a:lstStyle/>
        <a:p>
          <a:endParaRPr lang="en-US"/>
        </a:p>
      </dgm:t>
    </dgm:pt>
    <dgm:pt modelId="{0F54D98D-A7EA-4EA2-8C2E-E54D52B6D8A6}" type="sibTrans" cxnId="{BFFAFF73-7B7D-497A-B203-B577D969E4E9}">
      <dgm:prSet/>
      <dgm:spPr/>
      <dgm:t>
        <a:bodyPr/>
        <a:lstStyle/>
        <a:p>
          <a:endParaRPr lang="en-US"/>
        </a:p>
      </dgm:t>
    </dgm:pt>
    <dgm:pt modelId="{DFAB83C1-1744-4702-9A53-80A76ECCC89A}">
      <dgm:prSet phldrT="[Text]"/>
      <dgm:spPr/>
      <dgm:t>
        <a:bodyPr/>
        <a:lstStyle/>
        <a:p>
          <a:r>
            <a:rPr lang="en-US" dirty="0" smtClean="0"/>
            <a:t>RBI (Cap.AC)</a:t>
          </a:r>
          <a:endParaRPr lang="en-US" dirty="0"/>
        </a:p>
      </dgm:t>
    </dgm:pt>
    <dgm:pt modelId="{D182A7CA-38D4-42A7-B413-E011E68198A9}" type="parTrans" cxnId="{06B0CBE9-3EB4-4908-A736-5FE12F6937D0}">
      <dgm:prSet/>
      <dgm:spPr/>
    </dgm:pt>
    <dgm:pt modelId="{C385EE09-E20E-4331-997B-E143AC105F70}" type="sibTrans" cxnId="{06B0CBE9-3EB4-4908-A736-5FE12F6937D0}">
      <dgm:prSet/>
      <dgm:spPr/>
    </dgm:pt>
    <dgm:pt modelId="{1A4589E1-255A-4E57-A810-17C8A4E80903}">
      <dgm:prSet phldrT="[Text]"/>
      <dgm:spPr/>
      <dgm:t>
        <a:bodyPr/>
        <a:lstStyle/>
        <a:p>
          <a:r>
            <a:rPr lang="en-US" dirty="0" smtClean="0"/>
            <a:t>IRDA</a:t>
          </a:r>
          <a:endParaRPr lang="en-US" dirty="0"/>
        </a:p>
      </dgm:t>
    </dgm:pt>
    <dgm:pt modelId="{7E2433AD-8A8D-403D-A17C-52E3D6BA9D0D}" type="parTrans" cxnId="{BB0AD811-EE58-436A-A704-AC6A44CC47EE}">
      <dgm:prSet/>
      <dgm:spPr/>
    </dgm:pt>
    <dgm:pt modelId="{0B79BF4E-B0D6-469D-A16E-BEE02E08622D}" type="sibTrans" cxnId="{BB0AD811-EE58-436A-A704-AC6A44CC47EE}">
      <dgm:prSet/>
      <dgm:spPr/>
    </dgm:pt>
    <dgm:pt modelId="{96B05B87-1EFA-41A2-8491-2665C0265A50}" type="pres">
      <dgm:prSet presAssocID="{D64822A7-8300-49CD-B0FA-5F7C08A80018}" presName="diagram" presStyleCnt="0">
        <dgm:presLayoutVars>
          <dgm:chPref val="1"/>
          <dgm:dir/>
          <dgm:animOne val="branch"/>
          <dgm:animLvl val="lvl"/>
          <dgm:resizeHandles/>
        </dgm:presLayoutVars>
      </dgm:prSet>
      <dgm:spPr/>
      <dgm:t>
        <a:bodyPr/>
        <a:lstStyle/>
        <a:p>
          <a:endParaRPr lang="en-US"/>
        </a:p>
      </dgm:t>
    </dgm:pt>
    <dgm:pt modelId="{204C8803-5099-4F22-ACD9-D1FED3029398}" type="pres">
      <dgm:prSet presAssocID="{4A4DFE5C-E265-45B6-A83C-CEC4E3B6708F}" presName="root" presStyleCnt="0"/>
      <dgm:spPr/>
    </dgm:pt>
    <dgm:pt modelId="{7FD18D33-2BCA-41E5-B4D0-5120FDB03B3E}" type="pres">
      <dgm:prSet presAssocID="{4A4DFE5C-E265-45B6-A83C-CEC4E3B6708F}" presName="rootComposite" presStyleCnt="0"/>
      <dgm:spPr/>
    </dgm:pt>
    <dgm:pt modelId="{599EED0E-24A7-4AA4-8927-8DEB6EEC47FB}" type="pres">
      <dgm:prSet presAssocID="{4A4DFE5C-E265-45B6-A83C-CEC4E3B6708F}" presName="rootText" presStyleLbl="node1" presStyleIdx="0" presStyleCnt="2"/>
      <dgm:spPr/>
      <dgm:t>
        <a:bodyPr/>
        <a:lstStyle/>
        <a:p>
          <a:endParaRPr lang="en-US"/>
        </a:p>
      </dgm:t>
    </dgm:pt>
    <dgm:pt modelId="{965A8C38-A066-4DEA-9A2E-69BF69A4CAE1}" type="pres">
      <dgm:prSet presAssocID="{4A4DFE5C-E265-45B6-A83C-CEC4E3B6708F}" presName="rootConnector" presStyleLbl="node1" presStyleIdx="0" presStyleCnt="2"/>
      <dgm:spPr/>
      <dgm:t>
        <a:bodyPr/>
        <a:lstStyle/>
        <a:p>
          <a:endParaRPr lang="en-US"/>
        </a:p>
      </dgm:t>
    </dgm:pt>
    <dgm:pt modelId="{D3566D97-D5F0-4249-ABBA-0FA0EFFE1406}" type="pres">
      <dgm:prSet presAssocID="{4A4DFE5C-E265-45B6-A83C-CEC4E3B6708F}" presName="childShape" presStyleCnt="0"/>
      <dgm:spPr/>
    </dgm:pt>
    <dgm:pt modelId="{2EDF6DAB-B1ED-48F2-A033-48038287D1CE}" type="pres">
      <dgm:prSet presAssocID="{335BA7C6-6FF0-4465-A6EA-693010A089F0}" presName="Name13" presStyleLbl="parChTrans1D2" presStyleIdx="0" presStyleCnt="4"/>
      <dgm:spPr/>
      <dgm:t>
        <a:bodyPr/>
        <a:lstStyle/>
        <a:p>
          <a:endParaRPr lang="en-US"/>
        </a:p>
      </dgm:t>
    </dgm:pt>
    <dgm:pt modelId="{4E0BC711-C806-424B-9FF6-B85B43646654}" type="pres">
      <dgm:prSet presAssocID="{2BA5DB74-F6F6-4A9F-AF10-0DBC03F4995C}" presName="childText" presStyleLbl="bgAcc1" presStyleIdx="0" presStyleCnt="4">
        <dgm:presLayoutVars>
          <dgm:bulletEnabled val="1"/>
        </dgm:presLayoutVars>
      </dgm:prSet>
      <dgm:spPr/>
      <dgm:t>
        <a:bodyPr/>
        <a:lstStyle/>
        <a:p>
          <a:endParaRPr lang="en-US"/>
        </a:p>
      </dgm:t>
    </dgm:pt>
    <dgm:pt modelId="{0950C025-732C-41E8-AA53-74DF738D8841}" type="pres">
      <dgm:prSet presAssocID="{CB03F8CD-7361-44C3-9E3B-9E8A0D580097}" presName="root" presStyleCnt="0"/>
      <dgm:spPr/>
    </dgm:pt>
    <dgm:pt modelId="{21DDD014-E6B1-4595-94F1-52F4F8A8184A}" type="pres">
      <dgm:prSet presAssocID="{CB03F8CD-7361-44C3-9E3B-9E8A0D580097}" presName="rootComposite" presStyleCnt="0"/>
      <dgm:spPr/>
    </dgm:pt>
    <dgm:pt modelId="{F5842FEA-FEC8-474F-B714-44FD4900036B}" type="pres">
      <dgm:prSet presAssocID="{CB03F8CD-7361-44C3-9E3B-9E8A0D580097}" presName="rootText" presStyleLbl="node1" presStyleIdx="1" presStyleCnt="2"/>
      <dgm:spPr/>
      <dgm:t>
        <a:bodyPr/>
        <a:lstStyle/>
        <a:p>
          <a:endParaRPr lang="en-US"/>
        </a:p>
      </dgm:t>
    </dgm:pt>
    <dgm:pt modelId="{17B817D6-964D-4274-B286-25D96DB8C574}" type="pres">
      <dgm:prSet presAssocID="{CB03F8CD-7361-44C3-9E3B-9E8A0D580097}" presName="rootConnector" presStyleLbl="node1" presStyleIdx="1" presStyleCnt="2"/>
      <dgm:spPr/>
      <dgm:t>
        <a:bodyPr/>
        <a:lstStyle/>
        <a:p>
          <a:endParaRPr lang="en-US"/>
        </a:p>
      </dgm:t>
    </dgm:pt>
    <dgm:pt modelId="{D3C6BF2C-AFFA-4FA5-8693-B29D44B1AA5E}" type="pres">
      <dgm:prSet presAssocID="{CB03F8CD-7361-44C3-9E3B-9E8A0D580097}" presName="childShape" presStyleCnt="0"/>
      <dgm:spPr/>
    </dgm:pt>
    <dgm:pt modelId="{6DB910C5-D122-4B18-AA52-68BD5504B88A}" type="pres">
      <dgm:prSet presAssocID="{628CFCA4-29CA-4C20-B95F-E936741253D3}" presName="Name13" presStyleLbl="parChTrans1D2" presStyleIdx="1" presStyleCnt="4"/>
      <dgm:spPr/>
      <dgm:t>
        <a:bodyPr/>
        <a:lstStyle/>
        <a:p>
          <a:endParaRPr lang="en-US"/>
        </a:p>
      </dgm:t>
    </dgm:pt>
    <dgm:pt modelId="{711502FF-A3FF-457A-9FE4-5FF7E1EE7493}" type="pres">
      <dgm:prSet presAssocID="{BA1965F3-9D45-440B-8C57-0BE84D077769}" presName="childText" presStyleLbl="bgAcc1" presStyleIdx="1" presStyleCnt="4">
        <dgm:presLayoutVars>
          <dgm:bulletEnabled val="1"/>
        </dgm:presLayoutVars>
      </dgm:prSet>
      <dgm:spPr/>
      <dgm:t>
        <a:bodyPr/>
        <a:lstStyle/>
        <a:p>
          <a:endParaRPr lang="en-US"/>
        </a:p>
      </dgm:t>
    </dgm:pt>
    <dgm:pt modelId="{E0A103B1-D8B7-4271-979E-1DFBB4735375}" type="pres">
      <dgm:prSet presAssocID="{D182A7CA-38D4-42A7-B413-E011E68198A9}" presName="Name13" presStyleLbl="parChTrans1D2" presStyleIdx="2" presStyleCnt="4"/>
      <dgm:spPr/>
    </dgm:pt>
    <dgm:pt modelId="{C3746E75-DEED-4509-9D37-1A4869FB6B40}" type="pres">
      <dgm:prSet presAssocID="{DFAB83C1-1744-4702-9A53-80A76ECCC89A}" presName="childText" presStyleLbl="bgAcc1" presStyleIdx="2" presStyleCnt="4">
        <dgm:presLayoutVars>
          <dgm:bulletEnabled val="1"/>
        </dgm:presLayoutVars>
      </dgm:prSet>
      <dgm:spPr/>
      <dgm:t>
        <a:bodyPr/>
        <a:lstStyle/>
        <a:p>
          <a:endParaRPr lang="en-US"/>
        </a:p>
      </dgm:t>
    </dgm:pt>
    <dgm:pt modelId="{53C33BF0-3F15-4E46-B47E-634F0ABEB749}" type="pres">
      <dgm:prSet presAssocID="{7E2433AD-8A8D-403D-A17C-52E3D6BA9D0D}" presName="Name13" presStyleLbl="parChTrans1D2" presStyleIdx="3" presStyleCnt="4"/>
      <dgm:spPr/>
    </dgm:pt>
    <dgm:pt modelId="{0906F47A-A540-4C66-A2CD-1DA33DCE6859}" type="pres">
      <dgm:prSet presAssocID="{1A4589E1-255A-4E57-A810-17C8A4E80903}" presName="childText" presStyleLbl="bgAcc1" presStyleIdx="3" presStyleCnt="4">
        <dgm:presLayoutVars>
          <dgm:bulletEnabled val="1"/>
        </dgm:presLayoutVars>
      </dgm:prSet>
      <dgm:spPr/>
      <dgm:t>
        <a:bodyPr/>
        <a:lstStyle/>
        <a:p>
          <a:endParaRPr lang="en-US"/>
        </a:p>
      </dgm:t>
    </dgm:pt>
  </dgm:ptLst>
  <dgm:cxnLst>
    <dgm:cxn modelId="{B01E82B2-EA05-4450-9D1D-B6BA8AE70471}" type="presOf" srcId="{628CFCA4-29CA-4C20-B95F-E936741253D3}" destId="{6DB910C5-D122-4B18-AA52-68BD5504B88A}" srcOrd="0" destOrd="0" presId="urn:microsoft.com/office/officeart/2005/8/layout/hierarchy3"/>
    <dgm:cxn modelId="{526B3C61-EA10-44E4-8CF0-8DFCF719DD32}" type="presOf" srcId="{7E2433AD-8A8D-403D-A17C-52E3D6BA9D0D}" destId="{53C33BF0-3F15-4E46-B47E-634F0ABEB749}" srcOrd="0" destOrd="0" presId="urn:microsoft.com/office/officeart/2005/8/layout/hierarchy3"/>
    <dgm:cxn modelId="{06B0CBE9-3EB4-4908-A736-5FE12F6937D0}" srcId="{CB03F8CD-7361-44C3-9E3B-9E8A0D580097}" destId="{DFAB83C1-1744-4702-9A53-80A76ECCC89A}" srcOrd="1" destOrd="0" parTransId="{D182A7CA-38D4-42A7-B413-E011E68198A9}" sibTransId="{C385EE09-E20E-4331-997B-E143AC105F70}"/>
    <dgm:cxn modelId="{BE94855A-3890-47D0-B2A2-7B07667CCBFB}" srcId="{4A4DFE5C-E265-45B6-A83C-CEC4E3B6708F}" destId="{2BA5DB74-F6F6-4A9F-AF10-0DBC03F4995C}" srcOrd="0" destOrd="0" parTransId="{335BA7C6-6FF0-4465-A6EA-693010A089F0}" sibTransId="{7F83B960-0E19-4D21-A92D-025C443478CA}"/>
    <dgm:cxn modelId="{65F3C7A3-9E0A-44EB-9DE5-4DF5AA943202}" srcId="{D64822A7-8300-49CD-B0FA-5F7C08A80018}" destId="{CB03F8CD-7361-44C3-9E3B-9E8A0D580097}" srcOrd="1" destOrd="0" parTransId="{52B32803-F233-4D32-B4AB-83E5C5237A9E}" sibTransId="{3627DEB6-FCAA-4FDD-86A9-E4A48FEC236A}"/>
    <dgm:cxn modelId="{447C6C15-CE90-46D6-A679-65BB4926C3AA}" type="presOf" srcId="{D64822A7-8300-49CD-B0FA-5F7C08A80018}" destId="{96B05B87-1EFA-41A2-8491-2665C0265A50}" srcOrd="0" destOrd="0" presId="urn:microsoft.com/office/officeart/2005/8/layout/hierarchy3"/>
    <dgm:cxn modelId="{023731D5-F7CC-4E83-91A2-FA4E43B41C1D}" type="presOf" srcId="{1A4589E1-255A-4E57-A810-17C8A4E80903}" destId="{0906F47A-A540-4C66-A2CD-1DA33DCE6859}" srcOrd="0" destOrd="0" presId="urn:microsoft.com/office/officeart/2005/8/layout/hierarchy3"/>
    <dgm:cxn modelId="{4828BB7B-8271-4CEC-88E5-7E219D9FA584}" type="presOf" srcId="{DFAB83C1-1744-4702-9A53-80A76ECCC89A}" destId="{C3746E75-DEED-4509-9D37-1A4869FB6B40}" srcOrd="0" destOrd="0" presId="urn:microsoft.com/office/officeart/2005/8/layout/hierarchy3"/>
    <dgm:cxn modelId="{BB0AD811-EE58-436A-A704-AC6A44CC47EE}" srcId="{CB03F8CD-7361-44C3-9E3B-9E8A0D580097}" destId="{1A4589E1-255A-4E57-A810-17C8A4E80903}" srcOrd="2" destOrd="0" parTransId="{7E2433AD-8A8D-403D-A17C-52E3D6BA9D0D}" sibTransId="{0B79BF4E-B0D6-469D-A16E-BEE02E08622D}"/>
    <dgm:cxn modelId="{BFFAFF73-7B7D-497A-B203-B577D969E4E9}" srcId="{CB03F8CD-7361-44C3-9E3B-9E8A0D580097}" destId="{BA1965F3-9D45-440B-8C57-0BE84D077769}" srcOrd="0" destOrd="0" parTransId="{628CFCA4-29CA-4C20-B95F-E936741253D3}" sibTransId="{0F54D98D-A7EA-4EA2-8C2E-E54D52B6D8A6}"/>
    <dgm:cxn modelId="{5545898E-798D-49EF-AF21-9C3403BECF8F}" srcId="{D64822A7-8300-49CD-B0FA-5F7C08A80018}" destId="{4A4DFE5C-E265-45B6-A83C-CEC4E3B6708F}" srcOrd="0" destOrd="0" parTransId="{4C5D875B-6F31-4DDA-8E5C-694E0512B406}" sibTransId="{27A12C2A-B639-406B-923C-8199C76D0C76}"/>
    <dgm:cxn modelId="{F5B87B77-A43D-4E91-9E9B-9F42D9F0E01D}" type="presOf" srcId="{335BA7C6-6FF0-4465-A6EA-693010A089F0}" destId="{2EDF6DAB-B1ED-48F2-A033-48038287D1CE}" srcOrd="0" destOrd="0" presId="urn:microsoft.com/office/officeart/2005/8/layout/hierarchy3"/>
    <dgm:cxn modelId="{DC7EBD70-1EB1-4FD2-A97E-FF24DBD6F9E7}" type="presOf" srcId="{D182A7CA-38D4-42A7-B413-E011E68198A9}" destId="{E0A103B1-D8B7-4271-979E-1DFBB4735375}" srcOrd="0" destOrd="0" presId="urn:microsoft.com/office/officeart/2005/8/layout/hierarchy3"/>
    <dgm:cxn modelId="{353D25C4-9730-4E3F-B1AC-E333D8EDDA0C}" type="presOf" srcId="{CB03F8CD-7361-44C3-9E3B-9E8A0D580097}" destId="{F5842FEA-FEC8-474F-B714-44FD4900036B}" srcOrd="0" destOrd="0" presId="urn:microsoft.com/office/officeart/2005/8/layout/hierarchy3"/>
    <dgm:cxn modelId="{8A154E02-602F-4EDE-8F01-DAE405AFBD90}" type="presOf" srcId="{BA1965F3-9D45-440B-8C57-0BE84D077769}" destId="{711502FF-A3FF-457A-9FE4-5FF7E1EE7493}" srcOrd="0" destOrd="0" presId="urn:microsoft.com/office/officeart/2005/8/layout/hierarchy3"/>
    <dgm:cxn modelId="{8AD704CD-59DC-42DF-8C5B-3B56C26B9B16}" type="presOf" srcId="{CB03F8CD-7361-44C3-9E3B-9E8A0D580097}" destId="{17B817D6-964D-4274-B286-25D96DB8C574}" srcOrd="1" destOrd="0" presId="urn:microsoft.com/office/officeart/2005/8/layout/hierarchy3"/>
    <dgm:cxn modelId="{04BCB5F0-1CDE-4AF0-8EF5-5DE9E4124284}" type="presOf" srcId="{2BA5DB74-F6F6-4A9F-AF10-0DBC03F4995C}" destId="{4E0BC711-C806-424B-9FF6-B85B43646654}" srcOrd="0" destOrd="0" presId="urn:microsoft.com/office/officeart/2005/8/layout/hierarchy3"/>
    <dgm:cxn modelId="{770D8B3A-F9F4-48CA-AAAD-F76BAE6E86BD}" type="presOf" srcId="{4A4DFE5C-E265-45B6-A83C-CEC4E3B6708F}" destId="{965A8C38-A066-4DEA-9A2E-69BF69A4CAE1}" srcOrd="1" destOrd="0" presId="urn:microsoft.com/office/officeart/2005/8/layout/hierarchy3"/>
    <dgm:cxn modelId="{E49068FB-4FD3-4FBB-9565-3D2D76CD37AE}" type="presOf" srcId="{4A4DFE5C-E265-45B6-A83C-CEC4E3B6708F}" destId="{599EED0E-24A7-4AA4-8927-8DEB6EEC47FB}" srcOrd="0" destOrd="0" presId="urn:microsoft.com/office/officeart/2005/8/layout/hierarchy3"/>
    <dgm:cxn modelId="{49F0B290-0EE7-46E5-B230-42CA810D2B35}" type="presParOf" srcId="{96B05B87-1EFA-41A2-8491-2665C0265A50}" destId="{204C8803-5099-4F22-ACD9-D1FED3029398}" srcOrd="0" destOrd="0" presId="urn:microsoft.com/office/officeart/2005/8/layout/hierarchy3"/>
    <dgm:cxn modelId="{B15D3C45-17B0-4546-BB50-50F473C9D2EC}" type="presParOf" srcId="{204C8803-5099-4F22-ACD9-D1FED3029398}" destId="{7FD18D33-2BCA-41E5-B4D0-5120FDB03B3E}" srcOrd="0" destOrd="0" presId="urn:microsoft.com/office/officeart/2005/8/layout/hierarchy3"/>
    <dgm:cxn modelId="{AD336AE3-1AA3-4326-A847-F9295F53A7B6}" type="presParOf" srcId="{7FD18D33-2BCA-41E5-B4D0-5120FDB03B3E}" destId="{599EED0E-24A7-4AA4-8927-8DEB6EEC47FB}" srcOrd="0" destOrd="0" presId="urn:microsoft.com/office/officeart/2005/8/layout/hierarchy3"/>
    <dgm:cxn modelId="{D71E1A48-8DA8-4A84-B7E4-4B4C1E340519}" type="presParOf" srcId="{7FD18D33-2BCA-41E5-B4D0-5120FDB03B3E}" destId="{965A8C38-A066-4DEA-9A2E-69BF69A4CAE1}" srcOrd="1" destOrd="0" presId="urn:microsoft.com/office/officeart/2005/8/layout/hierarchy3"/>
    <dgm:cxn modelId="{136CB939-FE43-4C9B-A9EC-ECDA1CA0EAC8}" type="presParOf" srcId="{204C8803-5099-4F22-ACD9-D1FED3029398}" destId="{D3566D97-D5F0-4249-ABBA-0FA0EFFE1406}" srcOrd="1" destOrd="0" presId="urn:microsoft.com/office/officeart/2005/8/layout/hierarchy3"/>
    <dgm:cxn modelId="{52D7ED72-7FFB-4FE5-B632-353DCB134FD9}" type="presParOf" srcId="{D3566D97-D5F0-4249-ABBA-0FA0EFFE1406}" destId="{2EDF6DAB-B1ED-48F2-A033-48038287D1CE}" srcOrd="0" destOrd="0" presId="urn:microsoft.com/office/officeart/2005/8/layout/hierarchy3"/>
    <dgm:cxn modelId="{9F7F6261-343D-40C0-9C94-CB9C13FCCB65}" type="presParOf" srcId="{D3566D97-D5F0-4249-ABBA-0FA0EFFE1406}" destId="{4E0BC711-C806-424B-9FF6-B85B43646654}" srcOrd="1" destOrd="0" presId="urn:microsoft.com/office/officeart/2005/8/layout/hierarchy3"/>
    <dgm:cxn modelId="{4CA899DB-A603-43AA-903C-E02A47F1481F}" type="presParOf" srcId="{96B05B87-1EFA-41A2-8491-2665C0265A50}" destId="{0950C025-732C-41E8-AA53-74DF738D8841}" srcOrd="1" destOrd="0" presId="urn:microsoft.com/office/officeart/2005/8/layout/hierarchy3"/>
    <dgm:cxn modelId="{C6C08A3F-361D-451C-B8FE-E812969EB3B7}" type="presParOf" srcId="{0950C025-732C-41E8-AA53-74DF738D8841}" destId="{21DDD014-E6B1-4595-94F1-52F4F8A8184A}" srcOrd="0" destOrd="0" presId="urn:microsoft.com/office/officeart/2005/8/layout/hierarchy3"/>
    <dgm:cxn modelId="{545446D4-6142-40AB-A99F-58432A1FD413}" type="presParOf" srcId="{21DDD014-E6B1-4595-94F1-52F4F8A8184A}" destId="{F5842FEA-FEC8-474F-B714-44FD4900036B}" srcOrd="0" destOrd="0" presId="urn:microsoft.com/office/officeart/2005/8/layout/hierarchy3"/>
    <dgm:cxn modelId="{7AE8DF38-1F06-44C8-B2B6-D8543355C34B}" type="presParOf" srcId="{21DDD014-E6B1-4595-94F1-52F4F8A8184A}" destId="{17B817D6-964D-4274-B286-25D96DB8C574}" srcOrd="1" destOrd="0" presId="urn:microsoft.com/office/officeart/2005/8/layout/hierarchy3"/>
    <dgm:cxn modelId="{7ADC604C-2DF0-48C0-8DFF-42249C4CF55E}" type="presParOf" srcId="{0950C025-732C-41E8-AA53-74DF738D8841}" destId="{D3C6BF2C-AFFA-4FA5-8693-B29D44B1AA5E}" srcOrd="1" destOrd="0" presId="urn:microsoft.com/office/officeart/2005/8/layout/hierarchy3"/>
    <dgm:cxn modelId="{BC6894DA-9E2F-4CD7-B210-D411BC864518}" type="presParOf" srcId="{D3C6BF2C-AFFA-4FA5-8693-B29D44B1AA5E}" destId="{6DB910C5-D122-4B18-AA52-68BD5504B88A}" srcOrd="0" destOrd="0" presId="urn:microsoft.com/office/officeart/2005/8/layout/hierarchy3"/>
    <dgm:cxn modelId="{BE58B1D0-AA62-4920-A982-82F2C41194B2}" type="presParOf" srcId="{D3C6BF2C-AFFA-4FA5-8693-B29D44B1AA5E}" destId="{711502FF-A3FF-457A-9FE4-5FF7E1EE7493}" srcOrd="1" destOrd="0" presId="urn:microsoft.com/office/officeart/2005/8/layout/hierarchy3"/>
    <dgm:cxn modelId="{FC0B895E-B89A-4EB2-8B32-34CAD1723E8C}" type="presParOf" srcId="{D3C6BF2C-AFFA-4FA5-8693-B29D44B1AA5E}" destId="{E0A103B1-D8B7-4271-979E-1DFBB4735375}" srcOrd="2" destOrd="0" presId="urn:microsoft.com/office/officeart/2005/8/layout/hierarchy3"/>
    <dgm:cxn modelId="{25019D2F-2617-4AA0-9E9F-7BD2A0534B2C}" type="presParOf" srcId="{D3C6BF2C-AFFA-4FA5-8693-B29D44B1AA5E}" destId="{C3746E75-DEED-4509-9D37-1A4869FB6B40}" srcOrd="3" destOrd="0" presId="urn:microsoft.com/office/officeart/2005/8/layout/hierarchy3"/>
    <dgm:cxn modelId="{FF21E1B0-D285-4B8F-B28D-A7B765E92C14}" type="presParOf" srcId="{D3C6BF2C-AFFA-4FA5-8693-B29D44B1AA5E}" destId="{53C33BF0-3F15-4E46-B47E-634F0ABEB749}" srcOrd="4" destOrd="0" presId="urn:microsoft.com/office/officeart/2005/8/layout/hierarchy3"/>
    <dgm:cxn modelId="{22C275F8-9D9B-4695-9820-7FD05B9CE0A9}" type="presParOf" srcId="{D3C6BF2C-AFFA-4FA5-8693-B29D44B1AA5E}" destId="{0906F47A-A540-4C66-A2CD-1DA33DCE6859}"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51D2A-4E7D-4A56-951D-591CB45DFC5D}">
      <dsp:nvSpPr>
        <dsp:cNvPr id="0" name=""/>
        <dsp:cNvSpPr/>
      </dsp:nvSpPr>
      <dsp:spPr>
        <a:xfrm>
          <a:off x="2799" y="939665"/>
          <a:ext cx="0" cy="4422555"/>
        </a:xfrm>
        <a:prstGeom prst="lin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1C1E61-7143-4251-A812-8A8A6C3383F1}">
      <dsp:nvSpPr>
        <dsp:cNvPr id="0" name=""/>
        <dsp:cNvSpPr/>
      </dsp:nvSpPr>
      <dsp:spPr>
        <a:xfrm>
          <a:off x="125648" y="1087083"/>
          <a:ext cx="2326018" cy="1990149"/>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8989B5-5681-4D32-A578-B646E4419630}">
      <dsp:nvSpPr>
        <dsp:cNvPr id="0" name=""/>
        <dsp:cNvSpPr/>
      </dsp:nvSpPr>
      <dsp:spPr>
        <a:xfrm>
          <a:off x="125648"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Various limits</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Difference abolished</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FIPB</a:t>
          </a:r>
          <a:endParaRPr lang="en-US" sz="2800" kern="1200" dirty="0">
            <a:latin typeface="Franklin Gothic Medium Cond" panose="020B0606030402020204" pitchFamily="34" charset="0"/>
          </a:endParaRPr>
        </a:p>
      </dsp:txBody>
      <dsp:txXfrm>
        <a:off x="125648" y="3077233"/>
        <a:ext cx="2326018" cy="2284986"/>
      </dsp:txXfrm>
    </dsp:sp>
    <dsp:sp modelId="{989A07DA-35FC-474F-BEBA-46C36869E353}">
      <dsp:nvSpPr>
        <dsp:cNvPr id="0" name=""/>
        <dsp:cNvSpPr/>
      </dsp:nvSpPr>
      <dsp:spPr>
        <a:xfrm>
          <a:off x="2799" y="448270"/>
          <a:ext cx="2456975" cy="49139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FDI/FII</a:t>
          </a:r>
          <a:endParaRPr lang="en-US" sz="2700" kern="1200" dirty="0">
            <a:latin typeface="Franklin Gothic Medium Cond" panose="020B0606030402020204" pitchFamily="34" charset="0"/>
          </a:endParaRPr>
        </a:p>
      </dsp:txBody>
      <dsp:txXfrm>
        <a:off x="2799" y="448270"/>
        <a:ext cx="2456975" cy="491395"/>
      </dsp:txXfrm>
    </dsp:sp>
    <dsp:sp modelId="{586ECAEB-4737-46EB-8618-8F33777E264F}">
      <dsp:nvSpPr>
        <dsp:cNvPr id="0" name=""/>
        <dsp:cNvSpPr/>
      </dsp:nvSpPr>
      <dsp:spPr>
        <a:xfrm>
          <a:off x="2935997" y="939665"/>
          <a:ext cx="0" cy="4422555"/>
        </a:xfrm>
        <a:prstGeom prst="lin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6A8A57-096D-4B71-ADF9-3292F698EF7C}">
      <dsp:nvSpPr>
        <dsp:cNvPr id="0" name=""/>
        <dsp:cNvSpPr/>
      </dsp:nvSpPr>
      <dsp:spPr>
        <a:xfrm>
          <a:off x="3058845" y="1087083"/>
          <a:ext cx="2326018" cy="1990149"/>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AA64C7-7B5C-4A3E-80AC-98FDDA71C7D3}">
      <dsp:nvSpPr>
        <dsp:cNvPr id="0" name=""/>
        <dsp:cNvSpPr/>
      </dsp:nvSpPr>
      <dsp:spPr>
        <a:xfrm>
          <a:off x="3058845"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Meaning</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Impact on Indian Economy</a:t>
          </a:r>
          <a:endParaRPr lang="en-US" sz="2800" kern="1200" dirty="0">
            <a:latin typeface="Franklin Gothic Medium Cond" panose="020B0606030402020204" pitchFamily="34" charset="0"/>
          </a:endParaRPr>
        </a:p>
      </dsp:txBody>
      <dsp:txXfrm>
        <a:off x="3058845" y="3077233"/>
        <a:ext cx="2326018" cy="2284986"/>
      </dsp:txXfrm>
    </dsp:sp>
    <dsp:sp modelId="{178A470C-518D-4EB8-8B13-3CFCF6180554}">
      <dsp:nvSpPr>
        <dsp:cNvPr id="0" name=""/>
        <dsp:cNvSpPr/>
      </dsp:nvSpPr>
      <dsp:spPr>
        <a:xfrm>
          <a:off x="2935997" y="448270"/>
          <a:ext cx="2456975" cy="49139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FT/QE</a:t>
          </a:r>
          <a:endParaRPr lang="en-US" sz="2700" kern="1200" dirty="0">
            <a:latin typeface="Franklin Gothic Medium Cond" panose="020B0606030402020204" pitchFamily="34" charset="0"/>
          </a:endParaRPr>
        </a:p>
      </dsp:txBody>
      <dsp:txXfrm>
        <a:off x="2935997" y="448270"/>
        <a:ext cx="2456975" cy="491395"/>
      </dsp:txXfrm>
    </dsp:sp>
    <dsp:sp modelId="{04D82601-BA75-4130-B4A2-57E8AB8606BD}">
      <dsp:nvSpPr>
        <dsp:cNvPr id="0" name=""/>
        <dsp:cNvSpPr/>
      </dsp:nvSpPr>
      <dsp:spPr>
        <a:xfrm>
          <a:off x="5869194" y="939665"/>
          <a:ext cx="0" cy="4422555"/>
        </a:xfrm>
        <a:prstGeom prst="lin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2D522-0688-4E80-BB6B-256C0E81C665}">
      <dsp:nvSpPr>
        <dsp:cNvPr id="0" name=""/>
        <dsp:cNvSpPr/>
      </dsp:nvSpPr>
      <dsp:spPr>
        <a:xfrm>
          <a:off x="5992043" y="1087083"/>
          <a:ext cx="2326018" cy="1990149"/>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72F5BA-8FD9-4DB8-965D-67D77759DDE3}">
      <dsp:nvSpPr>
        <dsp:cNvPr id="0" name=""/>
        <dsp:cNvSpPr/>
      </dsp:nvSpPr>
      <dsp:spPr>
        <a:xfrm>
          <a:off x="5992043"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China ~4 trill, how?</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India target 750 bn.</a:t>
          </a:r>
          <a:endParaRPr lang="en-US" sz="2800" kern="1200" dirty="0">
            <a:latin typeface="Franklin Gothic Medium Cond" panose="020B0606030402020204" pitchFamily="34" charset="0"/>
          </a:endParaRPr>
        </a:p>
      </dsp:txBody>
      <dsp:txXfrm>
        <a:off x="5992043" y="3077233"/>
        <a:ext cx="2326018" cy="2284986"/>
      </dsp:txXfrm>
    </dsp:sp>
    <dsp:sp modelId="{F64E4680-EB32-4583-82F9-0CB637301F63}">
      <dsp:nvSpPr>
        <dsp:cNvPr id="0" name=""/>
        <dsp:cNvSpPr/>
      </dsp:nvSpPr>
      <dsp:spPr>
        <a:xfrm>
          <a:off x="5869194" y="448270"/>
          <a:ext cx="2456975" cy="49139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Forex Reserve</a:t>
          </a:r>
          <a:endParaRPr lang="en-US" sz="2700" kern="1200" dirty="0">
            <a:latin typeface="Franklin Gothic Medium Cond" panose="020B0606030402020204" pitchFamily="34" charset="0"/>
          </a:endParaRPr>
        </a:p>
      </dsp:txBody>
      <dsp:txXfrm>
        <a:off x="5869194" y="448270"/>
        <a:ext cx="2456975" cy="491395"/>
      </dsp:txXfrm>
    </dsp:sp>
    <dsp:sp modelId="{4C383CDE-73A9-4B57-97E6-CFEF43B6B4AD}">
      <dsp:nvSpPr>
        <dsp:cNvPr id="0" name=""/>
        <dsp:cNvSpPr/>
      </dsp:nvSpPr>
      <dsp:spPr>
        <a:xfrm>
          <a:off x="8802392" y="939665"/>
          <a:ext cx="0" cy="4422555"/>
        </a:xfrm>
        <a:prstGeom prst="lin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78A87B-5A4D-457D-BD8C-B527A1BAABA1}">
      <dsp:nvSpPr>
        <dsp:cNvPr id="0" name=""/>
        <dsp:cNvSpPr/>
      </dsp:nvSpPr>
      <dsp:spPr>
        <a:xfrm>
          <a:off x="8925241" y="1087083"/>
          <a:ext cx="2326018" cy="1990149"/>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517EB-551D-4FD7-B83E-B8EDB4856AB0}">
      <dsp:nvSpPr>
        <dsp:cNvPr id="0" name=""/>
        <dsp:cNvSpPr/>
      </dsp:nvSpPr>
      <dsp:spPr>
        <a:xfrm>
          <a:off x="8925241"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Features</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challenges</a:t>
          </a:r>
          <a:endParaRPr lang="en-US" sz="2800" kern="1200" dirty="0">
            <a:latin typeface="Franklin Gothic Medium Cond" panose="020B0606030402020204" pitchFamily="34" charset="0"/>
          </a:endParaRPr>
        </a:p>
      </dsp:txBody>
      <dsp:txXfrm>
        <a:off x="8925241" y="3077233"/>
        <a:ext cx="2326018" cy="2284986"/>
      </dsp:txXfrm>
    </dsp:sp>
    <dsp:sp modelId="{28723667-F32D-458E-9A80-ACE7A86477DA}">
      <dsp:nvSpPr>
        <dsp:cNvPr id="0" name=""/>
        <dsp:cNvSpPr/>
      </dsp:nvSpPr>
      <dsp:spPr>
        <a:xfrm>
          <a:off x="8802392" y="448270"/>
          <a:ext cx="2456975" cy="491395"/>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GIFT city</a:t>
          </a:r>
          <a:endParaRPr lang="en-US" sz="2700" kern="1200" dirty="0">
            <a:latin typeface="Franklin Gothic Medium Cond" panose="020B0606030402020204" pitchFamily="34" charset="0"/>
          </a:endParaRPr>
        </a:p>
      </dsp:txBody>
      <dsp:txXfrm>
        <a:off x="8802392" y="448270"/>
        <a:ext cx="2456975" cy="4913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51D2A-4E7D-4A56-951D-591CB45DFC5D}">
      <dsp:nvSpPr>
        <dsp:cNvPr id="0" name=""/>
        <dsp:cNvSpPr/>
      </dsp:nvSpPr>
      <dsp:spPr>
        <a:xfrm>
          <a:off x="2799" y="939665"/>
          <a:ext cx="0" cy="4422555"/>
        </a:xfrm>
        <a:prstGeom prst="lin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1C1E61-7143-4251-A812-8A8A6C3383F1}">
      <dsp:nvSpPr>
        <dsp:cNvPr id="0" name=""/>
        <dsp:cNvSpPr/>
      </dsp:nvSpPr>
      <dsp:spPr>
        <a:xfrm>
          <a:off x="125648" y="1087083"/>
          <a:ext cx="2326018" cy="1990149"/>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8989B5-5681-4D32-A578-B646E4419630}">
      <dsp:nvSpPr>
        <dsp:cNvPr id="0" name=""/>
        <dsp:cNvSpPr/>
      </dsp:nvSpPr>
      <dsp:spPr>
        <a:xfrm>
          <a:off x="125648"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Various limits</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Difference abolished</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FIPB</a:t>
          </a:r>
          <a:endParaRPr lang="en-US" sz="2800" kern="1200" dirty="0">
            <a:latin typeface="Franklin Gothic Medium Cond" panose="020B0606030402020204" pitchFamily="34" charset="0"/>
          </a:endParaRPr>
        </a:p>
      </dsp:txBody>
      <dsp:txXfrm>
        <a:off x="125648" y="3077233"/>
        <a:ext cx="2326018" cy="2284986"/>
      </dsp:txXfrm>
    </dsp:sp>
    <dsp:sp modelId="{989A07DA-35FC-474F-BEBA-46C36869E353}">
      <dsp:nvSpPr>
        <dsp:cNvPr id="0" name=""/>
        <dsp:cNvSpPr/>
      </dsp:nvSpPr>
      <dsp:spPr>
        <a:xfrm>
          <a:off x="2799" y="448270"/>
          <a:ext cx="2456975" cy="49139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FDI/FII</a:t>
          </a:r>
          <a:endParaRPr lang="en-US" sz="2700" kern="1200" dirty="0">
            <a:latin typeface="Franklin Gothic Medium Cond" panose="020B0606030402020204" pitchFamily="34" charset="0"/>
          </a:endParaRPr>
        </a:p>
      </dsp:txBody>
      <dsp:txXfrm>
        <a:off x="2799" y="448270"/>
        <a:ext cx="2456975" cy="491395"/>
      </dsp:txXfrm>
    </dsp:sp>
    <dsp:sp modelId="{586ECAEB-4737-46EB-8618-8F33777E264F}">
      <dsp:nvSpPr>
        <dsp:cNvPr id="0" name=""/>
        <dsp:cNvSpPr/>
      </dsp:nvSpPr>
      <dsp:spPr>
        <a:xfrm>
          <a:off x="2935997" y="939665"/>
          <a:ext cx="0" cy="4422555"/>
        </a:xfrm>
        <a:prstGeom prst="lin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6A8A57-096D-4B71-ADF9-3292F698EF7C}">
      <dsp:nvSpPr>
        <dsp:cNvPr id="0" name=""/>
        <dsp:cNvSpPr/>
      </dsp:nvSpPr>
      <dsp:spPr>
        <a:xfrm>
          <a:off x="3058845" y="1087083"/>
          <a:ext cx="2326018" cy="1990149"/>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AA64C7-7B5C-4A3E-80AC-98FDDA71C7D3}">
      <dsp:nvSpPr>
        <dsp:cNvPr id="0" name=""/>
        <dsp:cNvSpPr/>
      </dsp:nvSpPr>
      <dsp:spPr>
        <a:xfrm>
          <a:off x="3058845"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Meaning</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Impact on Indian Economy</a:t>
          </a:r>
          <a:endParaRPr lang="en-US" sz="2800" kern="1200" dirty="0">
            <a:latin typeface="Franklin Gothic Medium Cond" panose="020B0606030402020204" pitchFamily="34" charset="0"/>
          </a:endParaRPr>
        </a:p>
      </dsp:txBody>
      <dsp:txXfrm>
        <a:off x="3058845" y="3077233"/>
        <a:ext cx="2326018" cy="2284986"/>
      </dsp:txXfrm>
    </dsp:sp>
    <dsp:sp modelId="{178A470C-518D-4EB8-8B13-3CFCF6180554}">
      <dsp:nvSpPr>
        <dsp:cNvPr id="0" name=""/>
        <dsp:cNvSpPr/>
      </dsp:nvSpPr>
      <dsp:spPr>
        <a:xfrm>
          <a:off x="2935997" y="448270"/>
          <a:ext cx="2456975" cy="49139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FT/QE</a:t>
          </a:r>
          <a:endParaRPr lang="en-US" sz="2700" kern="1200" dirty="0">
            <a:latin typeface="Franklin Gothic Medium Cond" panose="020B0606030402020204" pitchFamily="34" charset="0"/>
          </a:endParaRPr>
        </a:p>
      </dsp:txBody>
      <dsp:txXfrm>
        <a:off x="2935997" y="448270"/>
        <a:ext cx="2456975" cy="491395"/>
      </dsp:txXfrm>
    </dsp:sp>
    <dsp:sp modelId="{04D82601-BA75-4130-B4A2-57E8AB8606BD}">
      <dsp:nvSpPr>
        <dsp:cNvPr id="0" name=""/>
        <dsp:cNvSpPr/>
      </dsp:nvSpPr>
      <dsp:spPr>
        <a:xfrm>
          <a:off x="5869194" y="939665"/>
          <a:ext cx="0" cy="4422555"/>
        </a:xfrm>
        <a:prstGeom prst="lin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2D522-0688-4E80-BB6B-256C0E81C665}">
      <dsp:nvSpPr>
        <dsp:cNvPr id="0" name=""/>
        <dsp:cNvSpPr/>
      </dsp:nvSpPr>
      <dsp:spPr>
        <a:xfrm>
          <a:off x="5992043" y="1087083"/>
          <a:ext cx="2326018" cy="1990149"/>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72F5BA-8FD9-4DB8-965D-67D77759DDE3}">
      <dsp:nvSpPr>
        <dsp:cNvPr id="0" name=""/>
        <dsp:cNvSpPr/>
      </dsp:nvSpPr>
      <dsp:spPr>
        <a:xfrm>
          <a:off x="5992043"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China ~4 trill, how?</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India target 750 bn.</a:t>
          </a:r>
          <a:endParaRPr lang="en-US" sz="2800" kern="1200" dirty="0">
            <a:latin typeface="Franklin Gothic Medium Cond" panose="020B0606030402020204" pitchFamily="34" charset="0"/>
          </a:endParaRPr>
        </a:p>
      </dsp:txBody>
      <dsp:txXfrm>
        <a:off x="5992043" y="3077233"/>
        <a:ext cx="2326018" cy="2284986"/>
      </dsp:txXfrm>
    </dsp:sp>
    <dsp:sp modelId="{F64E4680-EB32-4583-82F9-0CB637301F63}">
      <dsp:nvSpPr>
        <dsp:cNvPr id="0" name=""/>
        <dsp:cNvSpPr/>
      </dsp:nvSpPr>
      <dsp:spPr>
        <a:xfrm>
          <a:off x="5869194" y="448270"/>
          <a:ext cx="2456975" cy="49139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Forex Reserve</a:t>
          </a:r>
          <a:endParaRPr lang="en-US" sz="2700" kern="1200" dirty="0">
            <a:latin typeface="Franklin Gothic Medium Cond" panose="020B0606030402020204" pitchFamily="34" charset="0"/>
          </a:endParaRPr>
        </a:p>
      </dsp:txBody>
      <dsp:txXfrm>
        <a:off x="5869194" y="448270"/>
        <a:ext cx="2456975" cy="491395"/>
      </dsp:txXfrm>
    </dsp:sp>
    <dsp:sp modelId="{4C383CDE-73A9-4B57-97E6-CFEF43B6B4AD}">
      <dsp:nvSpPr>
        <dsp:cNvPr id="0" name=""/>
        <dsp:cNvSpPr/>
      </dsp:nvSpPr>
      <dsp:spPr>
        <a:xfrm>
          <a:off x="8802392" y="939665"/>
          <a:ext cx="0" cy="4422555"/>
        </a:xfrm>
        <a:prstGeom prst="lin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78A87B-5A4D-457D-BD8C-B527A1BAABA1}">
      <dsp:nvSpPr>
        <dsp:cNvPr id="0" name=""/>
        <dsp:cNvSpPr/>
      </dsp:nvSpPr>
      <dsp:spPr>
        <a:xfrm>
          <a:off x="8925241" y="1087083"/>
          <a:ext cx="2326018" cy="1990149"/>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517EB-551D-4FD7-B83E-B8EDB4856AB0}">
      <dsp:nvSpPr>
        <dsp:cNvPr id="0" name=""/>
        <dsp:cNvSpPr/>
      </dsp:nvSpPr>
      <dsp:spPr>
        <a:xfrm>
          <a:off x="8925241"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Features</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challenges</a:t>
          </a:r>
          <a:endParaRPr lang="en-US" sz="2800" kern="1200" dirty="0">
            <a:latin typeface="Franklin Gothic Medium Cond" panose="020B0606030402020204" pitchFamily="34" charset="0"/>
          </a:endParaRPr>
        </a:p>
      </dsp:txBody>
      <dsp:txXfrm>
        <a:off x="8925241" y="3077233"/>
        <a:ext cx="2326018" cy="2284986"/>
      </dsp:txXfrm>
    </dsp:sp>
    <dsp:sp modelId="{28723667-F32D-458E-9A80-ACE7A86477DA}">
      <dsp:nvSpPr>
        <dsp:cNvPr id="0" name=""/>
        <dsp:cNvSpPr/>
      </dsp:nvSpPr>
      <dsp:spPr>
        <a:xfrm>
          <a:off x="8802392" y="448270"/>
          <a:ext cx="2456975" cy="491395"/>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GIFT city</a:t>
          </a:r>
          <a:endParaRPr lang="en-US" sz="2700" kern="1200" dirty="0">
            <a:latin typeface="Franklin Gothic Medium Cond" panose="020B0606030402020204" pitchFamily="34" charset="0"/>
          </a:endParaRPr>
        </a:p>
      </dsp:txBody>
      <dsp:txXfrm>
        <a:off x="8802392" y="448270"/>
        <a:ext cx="2456975" cy="491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F90CD-35D7-48EF-BA57-1925CA30953B}">
      <dsp:nvSpPr>
        <dsp:cNvPr id="0" name=""/>
        <dsp:cNvSpPr/>
      </dsp:nvSpPr>
      <dsp:spPr>
        <a:xfrm>
          <a:off x="102132" y="1562837"/>
          <a:ext cx="2713509" cy="135675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Companies Act</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2013</a:t>
          </a:r>
          <a:endParaRPr lang="en-US" sz="3200" kern="1200" dirty="0">
            <a:latin typeface="Franklin Gothic Demi Cond" panose="020B0706030402020204" pitchFamily="34" charset="0"/>
          </a:endParaRPr>
        </a:p>
      </dsp:txBody>
      <dsp:txXfrm>
        <a:off x="141870" y="1602575"/>
        <a:ext cx="2634033" cy="1277278"/>
      </dsp:txXfrm>
    </dsp:sp>
    <dsp:sp modelId="{475A630D-80C5-4C9D-B903-EF34BFD26B20}">
      <dsp:nvSpPr>
        <dsp:cNvPr id="0" name=""/>
        <dsp:cNvSpPr/>
      </dsp:nvSpPr>
      <dsp:spPr>
        <a:xfrm rot="18289469">
          <a:off x="2408009" y="1437877"/>
          <a:ext cx="1900667" cy="46406"/>
        </a:xfrm>
        <a:custGeom>
          <a:avLst/>
          <a:gdLst/>
          <a:ahLst/>
          <a:cxnLst/>
          <a:rect l="0" t="0" r="0" b="0"/>
          <a:pathLst>
            <a:path>
              <a:moveTo>
                <a:pt x="0" y="23203"/>
              </a:moveTo>
              <a:lnTo>
                <a:pt x="1900667" y="232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dirty="0"/>
        </a:p>
      </dsp:txBody>
      <dsp:txXfrm>
        <a:off x="3310826" y="1413564"/>
        <a:ext cx="95033" cy="95033"/>
      </dsp:txXfrm>
    </dsp:sp>
    <dsp:sp modelId="{6B03C8EA-35CA-4108-9BC6-8E052F57BCD8}">
      <dsp:nvSpPr>
        <dsp:cNvPr id="0" name=""/>
        <dsp:cNvSpPr/>
      </dsp:nvSpPr>
      <dsp:spPr>
        <a:xfrm>
          <a:off x="3901045" y="2569"/>
          <a:ext cx="2713509" cy="1356754"/>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One person</a:t>
          </a:r>
        </a:p>
      </dsp:txBody>
      <dsp:txXfrm>
        <a:off x="3940783" y="42307"/>
        <a:ext cx="2634033" cy="1277278"/>
      </dsp:txXfrm>
    </dsp:sp>
    <dsp:sp modelId="{40407210-D41E-413A-87AC-41E8BA17EA7C}">
      <dsp:nvSpPr>
        <dsp:cNvPr id="0" name=""/>
        <dsp:cNvSpPr/>
      </dsp:nvSpPr>
      <dsp:spPr>
        <a:xfrm>
          <a:off x="2815641" y="2218011"/>
          <a:ext cx="1085403" cy="46406"/>
        </a:xfrm>
        <a:custGeom>
          <a:avLst/>
          <a:gdLst/>
          <a:ahLst/>
          <a:cxnLst/>
          <a:rect l="0" t="0" r="0" b="0"/>
          <a:pathLst>
            <a:path>
              <a:moveTo>
                <a:pt x="0" y="23203"/>
              </a:moveTo>
              <a:lnTo>
                <a:pt x="1085403" y="232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3331208" y="2214079"/>
        <a:ext cx="54270" cy="54270"/>
      </dsp:txXfrm>
    </dsp:sp>
    <dsp:sp modelId="{5DD26A96-94CB-4E55-BB11-9805655287FB}">
      <dsp:nvSpPr>
        <dsp:cNvPr id="0" name=""/>
        <dsp:cNvSpPr/>
      </dsp:nvSpPr>
      <dsp:spPr>
        <a:xfrm>
          <a:off x="3901045" y="1562837"/>
          <a:ext cx="2713509" cy="1356754"/>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Private ltd.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2-200</a:t>
          </a:r>
        </a:p>
      </dsp:txBody>
      <dsp:txXfrm>
        <a:off x="3940783" y="1602575"/>
        <a:ext cx="2634033" cy="1277278"/>
      </dsp:txXfrm>
    </dsp:sp>
    <dsp:sp modelId="{05E85E7D-5B3A-4409-8A3C-5621C7DDDA0A}">
      <dsp:nvSpPr>
        <dsp:cNvPr id="0" name=""/>
        <dsp:cNvSpPr/>
      </dsp:nvSpPr>
      <dsp:spPr>
        <a:xfrm rot="3310531">
          <a:off x="2408009" y="2998145"/>
          <a:ext cx="1900667" cy="46406"/>
        </a:xfrm>
        <a:custGeom>
          <a:avLst/>
          <a:gdLst/>
          <a:ahLst/>
          <a:cxnLst/>
          <a:rect l="0" t="0" r="0" b="0"/>
          <a:pathLst>
            <a:path>
              <a:moveTo>
                <a:pt x="0" y="23203"/>
              </a:moveTo>
              <a:lnTo>
                <a:pt x="1900667" y="232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dirty="0"/>
        </a:p>
      </dsp:txBody>
      <dsp:txXfrm>
        <a:off x="3310826" y="2973831"/>
        <a:ext cx="95033" cy="95033"/>
      </dsp:txXfrm>
    </dsp:sp>
    <dsp:sp modelId="{72344CEC-1915-4E82-91EB-E2C3A4276BCF}">
      <dsp:nvSpPr>
        <dsp:cNvPr id="0" name=""/>
        <dsp:cNvSpPr/>
      </dsp:nvSpPr>
      <dsp:spPr>
        <a:xfrm>
          <a:off x="3901045" y="3123105"/>
          <a:ext cx="2713509" cy="1356754"/>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Public Ltd.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7-unlimited</a:t>
          </a:r>
        </a:p>
      </dsp:txBody>
      <dsp:txXfrm>
        <a:off x="3940783" y="3162843"/>
        <a:ext cx="2634033" cy="1277278"/>
      </dsp:txXfrm>
    </dsp:sp>
    <dsp:sp modelId="{8CFA3C00-2031-4EE2-A6A8-7ADB71CFE845}">
      <dsp:nvSpPr>
        <dsp:cNvPr id="0" name=""/>
        <dsp:cNvSpPr/>
      </dsp:nvSpPr>
      <dsp:spPr>
        <a:xfrm rot="19457599">
          <a:off x="6488917" y="3388212"/>
          <a:ext cx="1336678" cy="46406"/>
        </a:xfrm>
        <a:custGeom>
          <a:avLst/>
          <a:gdLst/>
          <a:ahLst/>
          <a:cxnLst/>
          <a:rect l="0" t="0" r="0" b="0"/>
          <a:pathLst>
            <a:path>
              <a:moveTo>
                <a:pt x="0" y="23203"/>
              </a:moveTo>
              <a:lnTo>
                <a:pt x="1336678" y="2320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7123839" y="3377998"/>
        <a:ext cx="66833" cy="66833"/>
      </dsp:txXfrm>
    </dsp:sp>
    <dsp:sp modelId="{A077156A-2B74-43C2-9022-E005107E1C49}">
      <dsp:nvSpPr>
        <dsp:cNvPr id="0" name=""/>
        <dsp:cNvSpPr/>
      </dsp:nvSpPr>
      <dsp:spPr>
        <a:xfrm>
          <a:off x="7699958" y="2342971"/>
          <a:ext cx="2713509" cy="13567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Listed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Vodafone India.</a:t>
          </a:r>
          <a:endParaRPr lang="en-US" sz="3200" kern="1200" dirty="0">
            <a:latin typeface="Franklin Gothic Demi Cond" panose="020B0706030402020204" pitchFamily="34" charset="0"/>
          </a:endParaRPr>
        </a:p>
      </dsp:txBody>
      <dsp:txXfrm>
        <a:off x="7739696" y="2382709"/>
        <a:ext cx="2634033" cy="1277278"/>
      </dsp:txXfrm>
    </dsp:sp>
    <dsp:sp modelId="{58C52B99-1DC4-467F-BBAC-D64720239E8C}">
      <dsp:nvSpPr>
        <dsp:cNvPr id="0" name=""/>
        <dsp:cNvSpPr/>
      </dsp:nvSpPr>
      <dsp:spPr>
        <a:xfrm rot="2142401">
          <a:off x="6488917" y="4168346"/>
          <a:ext cx="1336678" cy="46406"/>
        </a:xfrm>
        <a:custGeom>
          <a:avLst/>
          <a:gdLst/>
          <a:ahLst/>
          <a:cxnLst/>
          <a:rect l="0" t="0" r="0" b="0"/>
          <a:pathLst>
            <a:path>
              <a:moveTo>
                <a:pt x="0" y="23203"/>
              </a:moveTo>
              <a:lnTo>
                <a:pt x="1336678" y="2320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7123839" y="4158132"/>
        <a:ext cx="66833" cy="66833"/>
      </dsp:txXfrm>
    </dsp:sp>
    <dsp:sp modelId="{85546651-7D07-4D38-83F2-5858F1A055F7}">
      <dsp:nvSpPr>
        <dsp:cNvPr id="0" name=""/>
        <dsp:cNvSpPr/>
      </dsp:nvSpPr>
      <dsp:spPr>
        <a:xfrm>
          <a:off x="7699958" y="3903238"/>
          <a:ext cx="2713509" cy="13567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Unlisted</a:t>
          </a:r>
        </a:p>
        <a:p>
          <a:pPr lvl="0" algn="ctr" defTabSz="1422400">
            <a:lnSpc>
              <a:spcPct val="90000"/>
            </a:lnSpc>
            <a:spcBef>
              <a:spcPct val="0"/>
            </a:spcBef>
            <a:spcAft>
              <a:spcPct val="35000"/>
            </a:spcAft>
          </a:pPr>
          <a:r>
            <a:rPr lang="en-US" sz="3200" kern="1200" dirty="0" smtClean="0">
              <a:latin typeface="Franklin Gothic Demi Cond" panose="020B0706030402020204" pitchFamily="34" charset="0"/>
            </a:rPr>
            <a:t>Nokia India</a:t>
          </a:r>
          <a:endParaRPr lang="en-US" sz="3200" kern="1200" dirty="0">
            <a:latin typeface="Franklin Gothic Demi Cond" panose="020B0706030402020204" pitchFamily="34" charset="0"/>
          </a:endParaRPr>
        </a:p>
      </dsp:txBody>
      <dsp:txXfrm>
        <a:off x="7739696" y="3942976"/>
        <a:ext cx="2634033" cy="12772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B6EFC-58C5-4F62-963B-1D26A39E91C9}">
      <dsp:nvSpPr>
        <dsp:cNvPr id="0" name=""/>
        <dsp:cNvSpPr/>
      </dsp:nvSpPr>
      <dsp:spPr>
        <a:xfrm>
          <a:off x="4524583" y="2478528"/>
          <a:ext cx="4032691" cy="307950"/>
        </a:xfrm>
        <a:custGeom>
          <a:avLst/>
          <a:gdLst/>
          <a:ahLst/>
          <a:cxnLst/>
          <a:rect l="0" t="0" r="0" b="0"/>
          <a:pathLst>
            <a:path>
              <a:moveTo>
                <a:pt x="0" y="0"/>
              </a:moveTo>
              <a:lnTo>
                <a:pt x="0" y="155197"/>
              </a:lnTo>
              <a:lnTo>
                <a:pt x="4032691" y="155197"/>
              </a:lnTo>
              <a:lnTo>
                <a:pt x="4032691" y="3079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779766-7998-4C68-A948-857B479946D0}">
      <dsp:nvSpPr>
        <dsp:cNvPr id="0" name=""/>
        <dsp:cNvSpPr/>
      </dsp:nvSpPr>
      <dsp:spPr>
        <a:xfrm>
          <a:off x="4524583" y="2478528"/>
          <a:ext cx="1344230" cy="307950"/>
        </a:xfrm>
        <a:custGeom>
          <a:avLst/>
          <a:gdLst/>
          <a:ahLst/>
          <a:cxnLst/>
          <a:rect l="0" t="0" r="0" b="0"/>
          <a:pathLst>
            <a:path>
              <a:moveTo>
                <a:pt x="0" y="0"/>
              </a:moveTo>
              <a:lnTo>
                <a:pt x="0" y="155197"/>
              </a:lnTo>
              <a:lnTo>
                <a:pt x="1344230" y="155197"/>
              </a:lnTo>
              <a:lnTo>
                <a:pt x="1344230" y="3079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37C2F-EBB5-4414-AAFE-1CEEB4565271}">
      <dsp:nvSpPr>
        <dsp:cNvPr id="0" name=""/>
        <dsp:cNvSpPr/>
      </dsp:nvSpPr>
      <dsp:spPr>
        <a:xfrm>
          <a:off x="3180352" y="2478528"/>
          <a:ext cx="1344230" cy="307950"/>
        </a:xfrm>
        <a:custGeom>
          <a:avLst/>
          <a:gdLst/>
          <a:ahLst/>
          <a:cxnLst/>
          <a:rect l="0" t="0" r="0" b="0"/>
          <a:pathLst>
            <a:path>
              <a:moveTo>
                <a:pt x="1344230" y="0"/>
              </a:moveTo>
              <a:lnTo>
                <a:pt x="1344230" y="155197"/>
              </a:lnTo>
              <a:lnTo>
                <a:pt x="0" y="155197"/>
              </a:lnTo>
              <a:lnTo>
                <a:pt x="0" y="3079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54F276-1D34-4FE1-9751-9F3900634F1B}">
      <dsp:nvSpPr>
        <dsp:cNvPr id="0" name=""/>
        <dsp:cNvSpPr/>
      </dsp:nvSpPr>
      <dsp:spPr>
        <a:xfrm>
          <a:off x="491891" y="2478528"/>
          <a:ext cx="4032691" cy="307950"/>
        </a:xfrm>
        <a:custGeom>
          <a:avLst/>
          <a:gdLst/>
          <a:ahLst/>
          <a:cxnLst/>
          <a:rect l="0" t="0" r="0" b="0"/>
          <a:pathLst>
            <a:path>
              <a:moveTo>
                <a:pt x="4032691" y="0"/>
              </a:moveTo>
              <a:lnTo>
                <a:pt x="4032691" y="155197"/>
              </a:lnTo>
              <a:lnTo>
                <a:pt x="0" y="155197"/>
              </a:lnTo>
              <a:lnTo>
                <a:pt x="0" y="3079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0A67F-B6FF-4C19-B646-AE8A60B200B4}">
      <dsp:nvSpPr>
        <dsp:cNvPr id="0" name=""/>
        <dsp:cNvSpPr/>
      </dsp:nvSpPr>
      <dsp:spPr>
        <a:xfrm>
          <a:off x="4035772" y="1500905"/>
          <a:ext cx="977622" cy="977622"/>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A7E0E3-51B3-49A4-9270-04B46C3D8DBA}">
      <dsp:nvSpPr>
        <dsp:cNvPr id="0" name=""/>
        <dsp:cNvSpPr/>
      </dsp:nvSpPr>
      <dsp:spPr>
        <a:xfrm>
          <a:off x="5013394" y="1498461"/>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Economic Affairs (Chairman)</a:t>
          </a:r>
          <a:endParaRPr lang="en-US" sz="2000" kern="1200" dirty="0">
            <a:latin typeface="Franklin Gothic Medium Cond" panose="020B0606030402020204" pitchFamily="34" charset="0"/>
          </a:endParaRPr>
        </a:p>
      </dsp:txBody>
      <dsp:txXfrm>
        <a:off x="5013394" y="1498461"/>
        <a:ext cx="1466433" cy="977622"/>
      </dsp:txXfrm>
    </dsp:sp>
    <dsp:sp modelId="{0122F841-CA4B-4499-B72F-2DE720DCD41B}">
      <dsp:nvSpPr>
        <dsp:cNvPr id="0" name=""/>
        <dsp:cNvSpPr/>
      </dsp:nvSpPr>
      <dsp:spPr>
        <a:xfrm>
          <a:off x="3080" y="2786479"/>
          <a:ext cx="977622" cy="977622"/>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933677-A847-49F9-A922-772C331DE77A}">
      <dsp:nvSpPr>
        <dsp:cNvPr id="0" name=""/>
        <dsp:cNvSpPr/>
      </dsp:nvSpPr>
      <dsp:spPr>
        <a:xfrm>
          <a:off x="980702" y="2784034"/>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DIPP (policy-promotion)</a:t>
          </a:r>
          <a:endParaRPr lang="en-US" sz="2000" kern="1200" dirty="0">
            <a:latin typeface="Franklin Gothic Medium Cond" panose="020B0606030402020204" pitchFamily="34" charset="0"/>
          </a:endParaRPr>
        </a:p>
      </dsp:txBody>
      <dsp:txXfrm>
        <a:off x="980702" y="2784034"/>
        <a:ext cx="1466433" cy="977622"/>
      </dsp:txXfrm>
    </dsp:sp>
    <dsp:sp modelId="{E612F196-0D75-47BD-A288-E8E5BA5660BA}">
      <dsp:nvSpPr>
        <dsp:cNvPr id="0" name=""/>
        <dsp:cNvSpPr/>
      </dsp:nvSpPr>
      <dsp:spPr>
        <a:xfrm>
          <a:off x="2691541" y="2786479"/>
          <a:ext cx="977622" cy="977622"/>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A7A659-A2C1-4FA4-8121-8616E0DDF5FE}">
      <dsp:nvSpPr>
        <dsp:cNvPr id="0" name=""/>
        <dsp:cNvSpPr/>
      </dsp:nvSpPr>
      <dsp:spPr>
        <a:xfrm>
          <a:off x="3669163" y="2784034"/>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Dept. Commerce</a:t>
          </a:r>
          <a:endParaRPr lang="en-US" sz="2000" kern="1200" dirty="0">
            <a:latin typeface="Franklin Gothic Medium Cond" panose="020B0606030402020204" pitchFamily="34" charset="0"/>
          </a:endParaRPr>
        </a:p>
      </dsp:txBody>
      <dsp:txXfrm>
        <a:off x="3669163" y="2784034"/>
        <a:ext cx="1466433" cy="977622"/>
      </dsp:txXfrm>
    </dsp:sp>
    <dsp:sp modelId="{77BD88AA-EED0-401C-BB94-C652783F8DFD}">
      <dsp:nvSpPr>
        <dsp:cNvPr id="0" name=""/>
        <dsp:cNvSpPr/>
      </dsp:nvSpPr>
      <dsp:spPr>
        <a:xfrm>
          <a:off x="5380002" y="2786479"/>
          <a:ext cx="977622" cy="977622"/>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4CD960-05A8-4C56-A9DC-98F024E6F4E2}">
      <dsp:nvSpPr>
        <dsp:cNvPr id="0" name=""/>
        <dsp:cNvSpPr/>
      </dsp:nvSpPr>
      <dsp:spPr>
        <a:xfrm>
          <a:off x="6357624" y="2784034"/>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Economic relations (MEA)</a:t>
          </a:r>
          <a:endParaRPr lang="en-US" sz="2000" kern="1200" dirty="0">
            <a:latin typeface="Franklin Gothic Medium Cond" panose="020B0606030402020204" pitchFamily="34" charset="0"/>
          </a:endParaRPr>
        </a:p>
      </dsp:txBody>
      <dsp:txXfrm>
        <a:off x="6357624" y="2784034"/>
        <a:ext cx="1466433" cy="977622"/>
      </dsp:txXfrm>
    </dsp:sp>
    <dsp:sp modelId="{8EDA2C30-CAB0-46D7-8554-778A02DD3A2D}">
      <dsp:nvSpPr>
        <dsp:cNvPr id="0" name=""/>
        <dsp:cNvSpPr/>
      </dsp:nvSpPr>
      <dsp:spPr>
        <a:xfrm>
          <a:off x="8068463" y="2786479"/>
          <a:ext cx="977622" cy="977622"/>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AED06C-380A-4124-B572-5BFCADAEFBEB}">
      <dsp:nvSpPr>
        <dsp:cNvPr id="0" name=""/>
        <dsp:cNvSpPr/>
      </dsp:nvSpPr>
      <dsp:spPr>
        <a:xfrm>
          <a:off x="9046085" y="2784034"/>
          <a:ext cx="1466433" cy="977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Franklin Gothic Medium Cond" panose="020B0606030402020204" pitchFamily="34" charset="0"/>
            </a:rPr>
            <a:t>Experts/Officials when required</a:t>
          </a:r>
          <a:endParaRPr lang="en-US" sz="2000" kern="1200" dirty="0">
            <a:latin typeface="Franklin Gothic Medium Cond" panose="020B0606030402020204" pitchFamily="34" charset="0"/>
          </a:endParaRPr>
        </a:p>
      </dsp:txBody>
      <dsp:txXfrm>
        <a:off x="9046085" y="2784034"/>
        <a:ext cx="1466433" cy="9776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51D2A-4E7D-4A56-951D-591CB45DFC5D}">
      <dsp:nvSpPr>
        <dsp:cNvPr id="0" name=""/>
        <dsp:cNvSpPr/>
      </dsp:nvSpPr>
      <dsp:spPr>
        <a:xfrm>
          <a:off x="2799" y="939665"/>
          <a:ext cx="0" cy="4422555"/>
        </a:xfrm>
        <a:prstGeom prst="lin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1C1E61-7143-4251-A812-8A8A6C3383F1}">
      <dsp:nvSpPr>
        <dsp:cNvPr id="0" name=""/>
        <dsp:cNvSpPr/>
      </dsp:nvSpPr>
      <dsp:spPr>
        <a:xfrm>
          <a:off x="125648" y="1087083"/>
          <a:ext cx="2326018" cy="1990149"/>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8989B5-5681-4D32-A578-B646E4419630}">
      <dsp:nvSpPr>
        <dsp:cNvPr id="0" name=""/>
        <dsp:cNvSpPr/>
      </dsp:nvSpPr>
      <dsp:spPr>
        <a:xfrm>
          <a:off x="125648"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Various limits</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Difference abolished</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FIPB</a:t>
          </a:r>
          <a:endParaRPr lang="en-US" sz="2800" kern="1200" dirty="0">
            <a:latin typeface="Franklin Gothic Medium Cond" panose="020B0606030402020204" pitchFamily="34" charset="0"/>
          </a:endParaRPr>
        </a:p>
      </dsp:txBody>
      <dsp:txXfrm>
        <a:off x="125648" y="3077233"/>
        <a:ext cx="2326018" cy="2284986"/>
      </dsp:txXfrm>
    </dsp:sp>
    <dsp:sp modelId="{989A07DA-35FC-474F-BEBA-46C36869E353}">
      <dsp:nvSpPr>
        <dsp:cNvPr id="0" name=""/>
        <dsp:cNvSpPr/>
      </dsp:nvSpPr>
      <dsp:spPr>
        <a:xfrm>
          <a:off x="2799" y="448270"/>
          <a:ext cx="2456975" cy="49139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FDI/FII</a:t>
          </a:r>
          <a:endParaRPr lang="en-US" sz="2700" kern="1200" dirty="0">
            <a:latin typeface="Franklin Gothic Medium Cond" panose="020B0606030402020204" pitchFamily="34" charset="0"/>
          </a:endParaRPr>
        </a:p>
      </dsp:txBody>
      <dsp:txXfrm>
        <a:off x="2799" y="448270"/>
        <a:ext cx="2456975" cy="491395"/>
      </dsp:txXfrm>
    </dsp:sp>
    <dsp:sp modelId="{586ECAEB-4737-46EB-8618-8F33777E264F}">
      <dsp:nvSpPr>
        <dsp:cNvPr id="0" name=""/>
        <dsp:cNvSpPr/>
      </dsp:nvSpPr>
      <dsp:spPr>
        <a:xfrm>
          <a:off x="2935997" y="939665"/>
          <a:ext cx="0" cy="4422555"/>
        </a:xfrm>
        <a:prstGeom prst="lin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6A8A57-096D-4B71-ADF9-3292F698EF7C}">
      <dsp:nvSpPr>
        <dsp:cNvPr id="0" name=""/>
        <dsp:cNvSpPr/>
      </dsp:nvSpPr>
      <dsp:spPr>
        <a:xfrm>
          <a:off x="3058845" y="1087083"/>
          <a:ext cx="2326018" cy="1990149"/>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AA64C7-7B5C-4A3E-80AC-98FDDA71C7D3}">
      <dsp:nvSpPr>
        <dsp:cNvPr id="0" name=""/>
        <dsp:cNvSpPr/>
      </dsp:nvSpPr>
      <dsp:spPr>
        <a:xfrm>
          <a:off x="3058845" y="3077233"/>
          <a:ext cx="2326018" cy="2284986"/>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Meaning</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Impact on Indian Economy</a:t>
          </a:r>
          <a:endParaRPr lang="en-US" sz="2800" kern="1200" dirty="0">
            <a:latin typeface="Franklin Gothic Medium Cond" panose="020B0606030402020204" pitchFamily="34" charset="0"/>
          </a:endParaRPr>
        </a:p>
      </dsp:txBody>
      <dsp:txXfrm>
        <a:off x="3058845" y="3077233"/>
        <a:ext cx="2326018" cy="2284986"/>
      </dsp:txXfrm>
    </dsp:sp>
    <dsp:sp modelId="{178A470C-518D-4EB8-8B13-3CFCF6180554}">
      <dsp:nvSpPr>
        <dsp:cNvPr id="0" name=""/>
        <dsp:cNvSpPr/>
      </dsp:nvSpPr>
      <dsp:spPr>
        <a:xfrm>
          <a:off x="2935997" y="448270"/>
          <a:ext cx="2456975" cy="49139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FT/QE</a:t>
          </a:r>
          <a:endParaRPr lang="en-US" sz="2700" kern="1200" dirty="0">
            <a:latin typeface="Franklin Gothic Medium Cond" panose="020B0606030402020204" pitchFamily="34" charset="0"/>
          </a:endParaRPr>
        </a:p>
      </dsp:txBody>
      <dsp:txXfrm>
        <a:off x="2935997" y="448270"/>
        <a:ext cx="2456975" cy="491395"/>
      </dsp:txXfrm>
    </dsp:sp>
    <dsp:sp modelId="{04D82601-BA75-4130-B4A2-57E8AB8606BD}">
      <dsp:nvSpPr>
        <dsp:cNvPr id="0" name=""/>
        <dsp:cNvSpPr/>
      </dsp:nvSpPr>
      <dsp:spPr>
        <a:xfrm>
          <a:off x="5869194" y="939665"/>
          <a:ext cx="0" cy="4422555"/>
        </a:xfrm>
        <a:prstGeom prst="lin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2D522-0688-4E80-BB6B-256C0E81C665}">
      <dsp:nvSpPr>
        <dsp:cNvPr id="0" name=""/>
        <dsp:cNvSpPr/>
      </dsp:nvSpPr>
      <dsp:spPr>
        <a:xfrm>
          <a:off x="5992043" y="1087083"/>
          <a:ext cx="2326018" cy="1990149"/>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72F5BA-8FD9-4DB8-965D-67D77759DDE3}">
      <dsp:nvSpPr>
        <dsp:cNvPr id="0" name=""/>
        <dsp:cNvSpPr/>
      </dsp:nvSpPr>
      <dsp:spPr>
        <a:xfrm>
          <a:off x="5992043"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China ~4 trill, how?</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India target 750 bn.</a:t>
          </a:r>
          <a:endParaRPr lang="en-US" sz="2800" kern="1200" dirty="0">
            <a:latin typeface="Franklin Gothic Medium Cond" panose="020B0606030402020204" pitchFamily="34" charset="0"/>
          </a:endParaRPr>
        </a:p>
      </dsp:txBody>
      <dsp:txXfrm>
        <a:off x="5992043" y="3077233"/>
        <a:ext cx="2326018" cy="2284986"/>
      </dsp:txXfrm>
    </dsp:sp>
    <dsp:sp modelId="{F64E4680-EB32-4583-82F9-0CB637301F63}">
      <dsp:nvSpPr>
        <dsp:cNvPr id="0" name=""/>
        <dsp:cNvSpPr/>
      </dsp:nvSpPr>
      <dsp:spPr>
        <a:xfrm>
          <a:off x="5869194" y="448270"/>
          <a:ext cx="2456975" cy="49139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Forex Reserve</a:t>
          </a:r>
          <a:endParaRPr lang="en-US" sz="2700" kern="1200" dirty="0">
            <a:latin typeface="Franklin Gothic Medium Cond" panose="020B0606030402020204" pitchFamily="34" charset="0"/>
          </a:endParaRPr>
        </a:p>
      </dsp:txBody>
      <dsp:txXfrm>
        <a:off x="5869194" y="448270"/>
        <a:ext cx="2456975" cy="491395"/>
      </dsp:txXfrm>
    </dsp:sp>
    <dsp:sp modelId="{4C383CDE-73A9-4B57-97E6-CFEF43B6B4AD}">
      <dsp:nvSpPr>
        <dsp:cNvPr id="0" name=""/>
        <dsp:cNvSpPr/>
      </dsp:nvSpPr>
      <dsp:spPr>
        <a:xfrm>
          <a:off x="8802392" y="939665"/>
          <a:ext cx="0" cy="4422555"/>
        </a:xfrm>
        <a:prstGeom prst="lin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78A87B-5A4D-457D-BD8C-B527A1BAABA1}">
      <dsp:nvSpPr>
        <dsp:cNvPr id="0" name=""/>
        <dsp:cNvSpPr/>
      </dsp:nvSpPr>
      <dsp:spPr>
        <a:xfrm>
          <a:off x="8925241" y="1087083"/>
          <a:ext cx="2326018" cy="1990149"/>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517EB-551D-4FD7-B83E-B8EDB4856AB0}">
      <dsp:nvSpPr>
        <dsp:cNvPr id="0" name=""/>
        <dsp:cNvSpPr/>
      </dsp:nvSpPr>
      <dsp:spPr>
        <a:xfrm>
          <a:off x="8925241"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Features</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challenges</a:t>
          </a:r>
          <a:endParaRPr lang="en-US" sz="2800" kern="1200" dirty="0">
            <a:latin typeface="Franklin Gothic Medium Cond" panose="020B0606030402020204" pitchFamily="34" charset="0"/>
          </a:endParaRPr>
        </a:p>
      </dsp:txBody>
      <dsp:txXfrm>
        <a:off x="8925241" y="3077233"/>
        <a:ext cx="2326018" cy="2284986"/>
      </dsp:txXfrm>
    </dsp:sp>
    <dsp:sp modelId="{28723667-F32D-458E-9A80-ACE7A86477DA}">
      <dsp:nvSpPr>
        <dsp:cNvPr id="0" name=""/>
        <dsp:cNvSpPr/>
      </dsp:nvSpPr>
      <dsp:spPr>
        <a:xfrm>
          <a:off x="8802392" y="448270"/>
          <a:ext cx="2456975" cy="491395"/>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GIFT city</a:t>
          </a:r>
          <a:endParaRPr lang="en-US" sz="2700" kern="1200" dirty="0">
            <a:latin typeface="Franklin Gothic Medium Cond" panose="020B0606030402020204" pitchFamily="34" charset="0"/>
          </a:endParaRPr>
        </a:p>
      </dsp:txBody>
      <dsp:txXfrm>
        <a:off x="8802392" y="448270"/>
        <a:ext cx="2456975" cy="4913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94F1C-7A3C-441C-BF34-EF2BCA445330}">
      <dsp:nvSpPr>
        <dsp:cNvPr id="0" name=""/>
        <dsp:cNvSpPr/>
      </dsp:nvSpPr>
      <dsp:spPr>
        <a:xfrm>
          <a:off x="5262" y="0"/>
          <a:ext cx="5062686" cy="526256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QE</a:t>
          </a:r>
          <a:endParaRPr lang="en-US" sz="6500" kern="1200" dirty="0">
            <a:latin typeface="Franklin Gothic Medium Cond" panose="020B0606030402020204" pitchFamily="34" charset="0"/>
          </a:endParaRPr>
        </a:p>
      </dsp:txBody>
      <dsp:txXfrm>
        <a:off x="5262" y="0"/>
        <a:ext cx="5062686" cy="1578768"/>
      </dsp:txXfrm>
    </dsp:sp>
    <dsp:sp modelId="{279470D6-FAFF-4657-9088-0724FB6F532F}">
      <dsp:nvSpPr>
        <dsp:cNvPr id="0" name=""/>
        <dsp:cNvSpPr/>
      </dsp:nvSpPr>
      <dsp:spPr>
        <a:xfrm>
          <a:off x="511531" y="1578897"/>
          <a:ext cx="4050149" cy="76664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rPr>
            <a:t>FII hot money- Inflation</a:t>
          </a:r>
          <a:endParaRPr lang="en-US" sz="3500" kern="1200" dirty="0">
            <a:latin typeface="Franklin Gothic Medium Cond" panose="020B0606030402020204" pitchFamily="34" charset="0"/>
          </a:endParaRPr>
        </a:p>
      </dsp:txBody>
      <dsp:txXfrm>
        <a:off x="533985" y="1601351"/>
        <a:ext cx="4005241" cy="721735"/>
      </dsp:txXfrm>
    </dsp:sp>
    <dsp:sp modelId="{DBF5D31B-4671-4385-B0F3-E4EAB163FE30}">
      <dsp:nvSpPr>
        <dsp:cNvPr id="0" name=""/>
        <dsp:cNvSpPr/>
      </dsp:nvSpPr>
      <dsp:spPr>
        <a:xfrm>
          <a:off x="511531" y="2463485"/>
          <a:ext cx="4050149" cy="766643"/>
        </a:xfrm>
        <a:prstGeom prst="roundRect">
          <a:avLst>
            <a:gd name="adj" fmla="val 10000"/>
          </a:avLst>
        </a:prstGeom>
        <a:solidFill>
          <a:schemeClr val="accent3">
            <a:hueOff val="-797282"/>
            <a:satOff val="-4367"/>
            <a:lumOff val="13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rPr>
            <a:t>Strong Rupee</a:t>
          </a:r>
          <a:endParaRPr lang="en-US" sz="3500" kern="1200" dirty="0">
            <a:latin typeface="Franklin Gothic Medium Cond" panose="020B0606030402020204" pitchFamily="34" charset="0"/>
          </a:endParaRPr>
        </a:p>
      </dsp:txBody>
      <dsp:txXfrm>
        <a:off x="533985" y="2485939"/>
        <a:ext cx="4005241" cy="721735"/>
      </dsp:txXfrm>
    </dsp:sp>
    <dsp:sp modelId="{ECFA3CE8-AF5C-46FE-A446-5842F20A881F}">
      <dsp:nvSpPr>
        <dsp:cNvPr id="0" name=""/>
        <dsp:cNvSpPr/>
      </dsp:nvSpPr>
      <dsp:spPr>
        <a:xfrm>
          <a:off x="511531" y="3348074"/>
          <a:ext cx="4050149" cy="766643"/>
        </a:xfrm>
        <a:prstGeom prst="roundRect">
          <a:avLst>
            <a:gd name="adj" fmla="val 10000"/>
          </a:avLst>
        </a:prstGeom>
        <a:solidFill>
          <a:schemeClr val="accent3">
            <a:hueOff val="-1594563"/>
            <a:satOff val="-8735"/>
            <a:lumOff val="26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rPr>
            <a:t>Bad for exports</a:t>
          </a:r>
          <a:endParaRPr lang="en-US" sz="3500" kern="1200" dirty="0">
            <a:latin typeface="Franklin Gothic Medium Cond" panose="020B0606030402020204" pitchFamily="34" charset="0"/>
          </a:endParaRPr>
        </a:p>
      </dsp:txBody>
      <dsp:txXfrm>
        <a:off x="533985" y="3370528"/>
        <a:ext cx="4005241" cy="721735"/>
      </dsp:txXfrm>
    </dsp:sp>
    <dsp:sp modelId="{B42FA835-36E8-4148-8D33-43F16383857A}">
      <dsp:nvSpPr>
        <dsp:cNvPr id="0" name=""/>
        <dsp:cNvSpPr/>
      </dsp:nvSpPr>
      <dsp:spPr>
        <a:xfrm>
          <a:off x="511531" y="4232662"/>
          <a:ext cx="4050149" cy="766643"/>
        </a:xfrm>
        <a:prstGeom prst="roundRect">
          <a:avLst>
            <a:gd name="adj" fmla="val 10000"/>
          </a:avLst>
        </a:prstGeom>
        <a:solidFill>
          <a:schemeClr val="accent3">
            <a:hueOff val="-2391845"/>
            <a:satOff val="-13102"/>
            <a:lumOff val="40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rPr>
            <a:t>RBI hv2 buy $$</a:t>
          </a:r>
          <a:endParaRPr lang="en-US" sz="3500" kern="1200" dirty="0">
            <a:latin typeface="Franklin Gothic Medium Cond" panose="020B0606030402020204" pitchFamily="34" charset="0"/>
          </a:endParaRPr>
        </a:p>
      </dsp:txBody>
      <dsp:txXfrm>
        <a:off x="533985" y="4255116"/>
        <a:ext cx="4005241" cy="721735"/>
      </dsp:txXfrm>
    </dsp:sp>
    <dsp:sp modelId="{D9805F50-C00A-4B4D-8976-A57C0CEA049A}">
      <dsp:nvSpPr>
        <dsp:cNvPr id="0" name=""/>
        <dsp:cNvSpPr/>
      </dsp:nvSpPr>
      <dsp:spPr>
        <a:xfrm>
          <a:off x="5447650" y="0"/>
          <a:ext cx="5062686" cy="526256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Franklin Gothic Medium Cond" panose="020B0606030402020204" pitchFamily="34" charset="0"/>
            </a:rPr>
            <a:t>FT/Rate hike</a:t>
          </a:r>
          <a:endParaRPr lang="en-US" sz="6500" kern="1200" dirty="0">
            <a:latin typeface="Franklin Gothic Medium Cond" panose="020B0606030402020204" pitchFamily="34" charset="0"/>
          </a:endParaRPr>
        </a:p>
      </dsp:txBody>
      <dsp:txXfrm>
        <a:off x="5447650" y="0"/>
        <a:ext cx="5062686" cy="1578768"/>
      </dsp:txXfrm>
    </dsp:sp>
    <dsp:sp modelId="{7A7D030F-B369-4482-8177-905778834351}">
      <dsp:nvSpPr>
        <dsp:cNvPr id="0" name=""/>
        <dsp:cNvSpPr/>
      </dsp:nvSpPr>
      <dsp:spPr>
        <a:xfrm>
          <a:off x="5953919" y="1578897"/>
          <a:ext cx="4050149" cy="766643"/>
        </a:xfrm>
        <a:prstGeom prst="roundRect">
          <a:avLst>
            <a:gd name="adj" fmla="val 10000"/>
          </a:avLst>
        </a:prstGeom>
        <a:solidFill>
          <a:schemeClr val="accent3">
            <a:hueOff val="-3189127"/>
            <a:satOff val="-17469"/>
            <a:lumOff val="53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rPr>
            <a:t>Flight of capital</a:t>
          </a:r>
          <a:endParaRPr lang="en-US" sz="3500" kern="1200" dirty="0">
            <a:latin typeface="Franklin Gothic Medium Cond" panose="020B0606030402020204" pitchFamily="34" charset="0"/>
          </a:endParaRPr>
        </a:p>
      </dsp:txBody>
      <dsp:txXfrm>
        <a:off x="5976373" y="1601351"/>
        <a:ext cx="4005241" cy="721735"/>
      </dsp:txXfrm>
    </dsp:sp>
    <dsp:sp modelId="{0DCF87D8-A852-43BD-9A36-78C09B8ACDEC}">
      <dsp:nvSpPr>
        <dsp:cNvPr id="0" name=""/>
        <dsp:cNvSpPr/>
      </dsp:nvSpPr>
      <dsp:spPr>
        <a:xfrm>
          <a:off x="5953919" y="2463485"/>
          <a:ext cx="4050149" cy="766643"/>
        </a:xfrm>
        <a:prstGeom prst="roundRect">
          <a:avLst>
            <a:gd name="adj" fmla="val 10000"/>
          </a:avLst>
        </a:prstGeom>
        <a:solidFill>
          <a:schemeClr val="accent3">
            <a:hueOff val="-3986408"/>
            <a:satOff val="-21836"/>
            <a:lumOff val="67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rPr>
            <a:t>Rupee weak</a:t>
          </a:r>
          <a:endParaRPr lang="en-US" sz="3500" kern="1200" dirty="0">
            <a:latin typeface="Franklin Gothic Medium Cond" panose="020B0606030402020204" pitchFamily="34" charset="0"/>
          </a:endParaRPr>
        </a:p>
      </dsp:txBody>
      <dsp:txXfrm>
        <a:off x="5976373" y="2485939"/>
        <a:ext cx="4005241" cy="721735"/>
      </dsp:txXfrm>
    </dsp:sp>
    <dsp:sp modelId="{BD98BDC0-01DA-4245-89BC-1801D095D995}">
      <dsp:nvSpPr>
        <dsp:cNvPr id="0" name=""/>
        <dsp:cNvSpPr/>
      </dsp:nvSpPr>
      <dsp:spPr>
        <a:xfrm>
          <a:off x="5953919" y="3348074"/>
          <a:ext cx="4050149" cy="766643"/>
        </a:xfrm>
        <a:prstGeom prst="roundRect">
          <a:avLst>
            <a:gd name="adj" fmla="val 10000"/>
          </a:avLst>
        </a:prstGeom>
        <a:solidFill>
          <a:schemeClr val="accent3">
            <a:hueOff val="-4783690"/>
            <a:satOff val="-26204"/>
            <a:lumOff val="80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rPr>
            <a:t>Bad for imports</a:t>
          </a:r>
          <a:endParaRPr lang="en-US" sz="3500" kern="1200" dirty="0">
            <a:latin typeface="Franklin Gothic Medium Cond" panose="020B0606030402020204" pitchFamily="34" charset="0"/>
          </a:endParaRPr>
        </a:p>
      </dsp:txBody>
      <dsp:txXfrm>
        <a:off x="5976373" y="3370528"/>
        <a:ext cx="4005241" cy="721735"/>
      </dsp:txXfrm>
    </dsp:sp>
    <dsp:sp modelId="{C2725045-8161-461D-9C98-C9768AADB9BE}">
      <dsp:nvSpPr>
        <dsp:cNvPr id="0" name=""/>
        <dsp:cNvSpPr/>
      </dsp:nvSpPr>
      <dsp:spPr>
        <a:xfrm>
          <a:off x="5953919" y="4232662"/>
          <a:ext cx="4050149" cy="766643"/>
        </a:xfrm>
        <a:prstGeom prst="roundRect">
          <a:avLst>
            <a:gd name="adj" fmla="val 10000"/>
          </a:avLst>
        </a:prstGeom>
        <a:solidFill>
          <a:schemeClr val="accent3">
            <a:hueOff val="-5580972"/>
            <a:satOff val="-30571"/>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66675" rIns="88900" bIns="66675" numCol="1" spcCol="1270" anchor="ctr" anchorCtr="0">
          <a:noAutofit/>
        </a:bodyPr>
        <a:lstStyle/>
        <a:p>
          <a:pPr lvl="0" algn="ctr" defTabSz="1555750">
            <a:lnSpc>
              <a:spcPct val="90000"/>
            </a:lnSpc>
            <a:spcBef>
              <a:spcPct val="0"/>
            </a:spcBef>
            <a:spcAft>
              <a:spcPct val="35000"/>
            </a:spcAft>
          </a:pPr>
          <a:r>
            <a:rPr lang="en-US" sz="3500" kern="1200" dirty="0" smtClean="0">
              <a:latin typeface="Franklin Gothic Medium Cond" panose="020B0606030402020204" pitchFamily="34" charset="0"/>
            </a:rPr>
            <a:t>RBI hv2 sell $$</a:t>
          </a:r>
          <a:endParaRPr lang="en-US" sz="3500" kern="1200" dirty="0">
            <a:latin typeface="Franklin Gothic Medium Cond" panose="020B0606030402020204" pitchFamily="34" charset="0"/>
          </a:endParaRPr>
        </a:p>
      </dsp:txBody>
      <dsp:txXfrm>
        <a:off x="5976373" y="4255116"/>
        <a:ext cx="4005241" cy="7217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51D2A-4E7D-4A56-951D-591CB45DFC5D}">
      <dsp:nvSpPr>
        <dsp:cNvPr id="0" name=""/>
        <dsp:cNvSpPr/>
      </dsp:nvSpPr>
      <dsp:spPr>
        <a:xfrm>
          <a:off x="2799" y="939665"/>
          <a:ext cx="0" cy="4422555"/>
        </a:xfrm>
        <a:prstGeom prst="lin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1C1E61-7143-4251-A812-8A8A6C3383F1}">
      <dsp:nvSpPr>
        <dsp:cNvPr id="0" name=""/>
        <dsp:cNvSpPr/>
      </dsp:nvSpPr>
      <dsp:spPr>
        <a:xfrm>
          <a:off x="125648" y="1087083"/>
          <a:ext cx="2326018" cy="1990149"/>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8989B5-5681-4D32-A578-B646E4419630}">
      <dsp:nvSpPr>
        <dsp:cNvPr id="0" name=""/>
        <dsp:cNvSpPr/>
      </dsp:nvSpPr>
      <dsp:spPr>
        <a:xfrm>
          <a:off x="125648"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Various limits</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Difference abolished</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FIPB</a:t>
          </a:r>
          <a:endParaRPr lang="en-US" sz="2800" kern="1200" dirty="0">
            <a:latin typeface="Franklin Gothic Medium Cond" panose="020B0606030402020204" pitchFamily="34" charset="0"/>
          </a:endParaRPr>
        </a:p>
      </dsp:txBody>
      <dsp:txXfrm>
        <a:off x="125648" y="3077233"/>
        <a:ext cx="2326018" cy="2284986"/>
      </dsp:txXfrm>
    </dsp:sp>
    <dsp:sp modelId="{989A07DA-35FC-474F-BEBA-46C36869E353}">
      <dsp:nvSpPr>
        <dsp:cNvPr id="0" name=""/>
        <dsp:cNvSpPr/>
      </dsp:nvSpPr>
      <dsp:spPr>
        <a:xfrm>
          <a:off x="2799" y="448270"/>
          <a:ext cx="2456975" cy="49139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FDI/FII</a:t>
          </a:r>
          <a:endParaRPr lang="en-US" sz="2700" kern="1200" dirty="0">
            <a:latin typeface="Franklin Gothic Medium Cond" panose="020B0606030402020204" pitchFamily="34" charset="0"/>
          </a:endParaRPr>
        </a:p>
      </dsp:txBody>
      <dsp:txXfrm>
        <a:off x="2799" y="448270"/>
        <a:ext cx="2456975" cy="491395"/>
      </dsp:txXfrm>
    </dsp:sp>
    <dsp:sp modelId="{586ECAEB-4737-46EB-8618-8F33777E264F}">
      <dsp:nvSpPr>
        <dsp:cNvPr id="0" name=""/>
        <dsp:cNvSpPr/>
      </dsp:nvSpPr>
      <dsp:spPr>
        <a:xfrm>
          <a:off x="2935997" y="939665"/>
          <a:ext cx="0" cy="4422555"/>
        </a:xfrm>
        <a:prstGeom prst="lin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6A8A57-096D-4B71-ADF9-3292F698EF7C}">
      <dsp:nvSpPr>
        <dsp:cNvPr id="0" name=""/>
        <dsp:cNvSpPr/>
      </dsp:nvSpPr>
      <dsp:spPr>
        <a:xfrm>
          <a:off x="3058845" y="1087083"/>
          <a:ext cx="2326018" cy="1990149"/>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AA64C7-7B5C-4A3E-80AC-98FDDA71C7D3}">
      <dsp:nvSpPr>
        <dsp:cNvPr id="0" name=""/>
        <dsp:cNvSpPr/>
      </dsp:nvSpPr>
      <dsp:spPr>
        <a:xfrm>
          <a:off x="3058845"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Meaning</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Impact on Indian Economy</a:t>
          </a:r>
          <a:endParaRPr lang="en-US" sz="2800" kern="1200" dirty="0">
            <a:latin typeface="Franklin Gothic Medium Cond" panose="020B0606030402020204" pitchFamily="34" charset="0"/>
          </a:endParaRPr>
        </a:p>
      </dsp:txBody>
      <dsp:txXfrm>
        <a:off x="3058845" y="3077233"/>
        <a:ext cx="2326018" cy="2284986"/>
      </dsp:txXfrm>
    </dsp:sp>
    <dsp:sp modelId="{178A470C-518D-4EB8-8B13-3CFCF6180554}">
      <dsp:nvSpPr>
        <dsp:cNvPr id="0" name=""/>
        <dsp:cNvSpPr/>
      </dsp:nvSpPr>
      <dsp:spPr>
        <a:xfrm>
          <a:off x="2935997" y="448270"/>
          <a:ext cx="2456975" cy="49139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FT/QE</a:t>
          </a:r>
          <a:endParaRPr lang="en-US" sz="2700" kern="1200" dirty="0">
            <a:latin typeface="Franklin Gothic Medium Cond" panose="020B0606030402020204" pitchFamily="34" charset="0"/>
          </a:endParaRPr>
        </a:p>
      </dsp:txBody>
      <dsp:txXfrm>
        <a:off x="2935997" y="448270"/>
        <a:ext cx="2456975" cy="491395"/>
      </dsp:txXfrm>
    </dsp:sp>
    <dsp:sp modelId="{04D82601-BA75-4130-B4A2-57E8AB8606BD}">
      <dsp:nvSpPr>
        <dsp:cNvPr id="0" name=""/>
        <dsp:cNvSpPr/>
      </dsp:nvSpPr>
      <dsp:spPr>
        <a:xfrm>
          <a:off x="5869194" y="939665"/>
          <a:ext cx="0" cy="4422555"/>
        </a:xfrm>
        <a:prstGeom prst="lin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2D522-0688-4E80-BB6B-256C0E81C665}">
      <dsp:nvSpPr>
        <dsp:cNvPr id="0" name=""/>
        <dsp:cNvSpPr/>
      </dsp:nvSpPr>
      <dsp:spPr>
        <a:xfrm>
          <a:off x="5992043" y="1087083"/>
          <a:ext cx="2326018" cy="1990149"/>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72F5BA-8FD9-4DB8-965D-67D77759DDE3}">
      <dsp:nvSpPr>
        <dsp:cNvPr id="0" name=""/>
        <dsp:cNvSpPr/>
      </dsp:nvSpPr>
      <dsp:spPr>
        <a:xfrm>
          <a:off x="5992043" y="3077233"/>
          <a:ext cx="2326018" cy="2284986"/>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China ~4 trill, how?</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India target 750 bn.</a:t>
          </a:r>
          <a:endParaRPr lang="en-US" sz="2800" kern="1200" dirty="0">
            <a:latin typeface="Franklin Gothic Medium Cond" panose="020B0606030402020204" pitchFamily="34" charset="0"/>
          </a:endParaRPr>
        </a:p>
      </dsp:txBody>
      <dsp:txXfrm>
        <a:off x="5992043" y="3077233"/>
        <a:ext cx="2326018" cy="2284986"/>
      </dsp:txXfrm>
    </dsp:sp>
    <dsp:sp modelId="{F64E4680-EB32-4583-82F9-0CB637301F63}">
      <dsp:nvSpPr>
        <dsp:cNvPr id="0" name=""/>
        <dsp:cNvSpPr/>
      </dsp:nvSpPr>
      <dsp:spPr>
        <a:xfrm>
          <a:off x="5869194" y="448270"/>
          <a:ext cx="2456975" cy="49139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Forex Reserve</a:t>
          </a:r>
          <a:endParaRPr lang="en-US" sz="2700" kern="1200" dirty="0">
            <a:latin typeface="Franklin Gothic Medium Cond" panose="020B0606030402020204" pitchFamily="34" charset="0"/>
          </a:endParaRPr>
        </a:p>
      </dsp:txBody>
      <dsp:txXfrm>
        <a:off x="5869194" y="448270"/>
        <a:ext cx="2456975" cy="491395"/>
      </dsp:txXfrm>
    </dsp:sp>
    <dsp:sp modelId="{4C383CDE-73A9-4B57-97E6-CFEF43B6B4AD}">
      <dsp:nvSpPr>
        <dsp:cNvPr id="0" name=""/>
        <dsp:cNvSpPr/>
      </dsp:nvSpPr>
      <dsp:spPr>
        <a:xfrm>
          <a:off x="8802392" y="939665"/>
          <a:ext cx="0" cy="4422555"/>
        </a:xfrm>
        <a:prstGeom prst="lin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78A87B-5A4D-457D-BD8C-B527A1BAABA1}">
      <dsp:nvSpPr>
        <dsp:cNvPr id="0" name=""/>
        <dsp:cNvSpPr/>
      </dsp:nvSpPr>
      <dsp:spPr>
        <a:xfrm>
          <a:off x="8925241" y="1087083"/>
          <a:ext cx="2326018" cy="1990149"/>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517EB-551D-4FD7-B83E-B8EDB4856AB0}">
      <dsp:nvSpPr>
        <dsp:cNvPr id="0" name=""/>
        <dsp:cNvSpPr/>
      </dsp:nvSpPr>
      <dsp:spPr>
        <a:xfrm>
          <a:off x="8925241"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Features</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challenges</a:t>
          </a:r>
          <a:endParaRPr lang="en-US" sz="2800" kern="1200" dirty="0">
            <a:latin typeface="Franklin Gothic Medium Cond" panose="020B0606030402020204" pitchFamily="34" charset="0"/>
          </a:endParaRPr>
        </a:p>
      </dsp:txBody>
      <dsp:txXfrm>
        <a:off x="8925241" y="3077233"/>
        <a:ext cx="2326018" cy="2284986"/>
      </dsp:txXfrm>
    </dsp:sp>
    <dsp:sp modelId="{28723667-F32D-458E-9A80-ACE7A86477DA}">
      <dsp:nvSpPr>
        <dsp:cNvPr id="0" name=""/>
        <dsp:cNvSpPr/>
      </dsp:nvSpPr>
      <dsp:spPr>
        <a:xfrm>
          <a:off x="8802392" y="448270"/>
          <a:ext cx="2456975" cy="491395"/>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GIFT city</a:t>
          </a:r>
          <a:endParaRPr lang="en-US" sz="2700" kern="1200" dirty="0">
            <a:latin typeface="Franklin Gothic Medium Cond" panose="020B0606030402020204" pitchFamily="34" charset="0"/>
          </a:endParaRPr>
        </a:p>
      </dsp:txBody>
      <dsp:txXfrm>
        <a:off x="8802392" y="448270"/>
        <a:ext cx="2456975" cy="4913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51D2A-4E7D-4A56-951D-591CB45DFC5D}">
      <dsp:nvSpPr>
        <dsp:cNvPr id="0" name=""/>
        <dsp:cNvSpPr/>
      </dsp:nvSpPr>
      <dsp:spPr>
        <a:xfrm>
          <a:off x="2799" y="939665"/>
          <a:ext cx="0" cy="4422555"/>
        </a:xfrm>
        <a:prstGeom prst="lin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1C1E61-7143-4251-A812-8A8A6C3383F1}">
      <dsp:nvSpPr>
        <dsp:cNvPr id="0" name=""/>
        <dsp:cNvSpPr/>
      </dsp:nvSpPr>
      <dsp:spPr>
        <a:xfrm>
          <a:off x="125648" y="1087083"/>
          <a:ext cx="2326018" cy="1990149"/>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8989B5-5681-4D32-A578-B646E4419630}">
      <dsp:nvSpPr>
        <dsp:cNvPr id="0" name=""/>
        <dsp:cNvSpPr/>
      </dsp:nvSpPr>
      <dsp:spPr>
        <a:xfrm>
          <a:off x="125648"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Various limits</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Difference abolished</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FIPB</a:t>
          </a:r>
          <a:endParaRPr lang="en-US" sz="2800" kern="1200" dirty="0">
            <a:latin typeface="Franklin Gothic Medium Cond" panose="020B0606030402020204" pitchFamily="34" charset="0"/>
          </a:endParaRPr>
        </a:p>
      </dsp:txBody>
      <dsp:txXfrm>
        <a:off x="125648" y="3077233"/>
        <a:ext cx="2326018" cy="2284986"/>
      </dsp:txXfrm>
    </dsp:sp>
    <dsp:sp modelId="{989A07DA-35FC-474F-BEBA-46C36869E353}">
      <dsp:nvSpPr>
        <dsp:cNvPr id="0" name=""/>
        <dsp:cNvSpPr/>
      </dsp:nvSpPr>
      <dsp:spPr>
        <a:xfrm>
          <a:off x="2799" y="448270"/>
          <a:ext cx="2456975" cy="49139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FDI/FII</a:t>
          </a:r>
          <a:endParaRPr lang="en-US" sz="2700" kern="1200" dirty="0">
            <a:latin typeface="Franklin Gothic Medium Cond" panose="020B0606030402020204" pitchFamily="34" charset="0"/>
          </a:endParaRPr>
        </a:p>
      </dsp:txBody>
      <dsp:txXfrm>
        <a:off x="2799" y="448270"/>
        <a:ext cx="2456975" cy="491395"/>
      </dsp:txXfrm>
    </dsp:sp>
    <dsp:sp modelId="{586ECAEB-4737-46EB-8618-8F33777E264F}">
      <dsp:nvSpPr>
        <dsp:cNvPr id="0" name=""/>
        <dsp:cNvSpPr/>
      </dsp:nvSpPr>
      <dsp:spPr>
        <a:xfrm>
          <a:off x="2935997" y="939665"/>
          <a:ext cx="0" cy="4422555"/>
        </a:xfrm>
        <a:prstGeom prst="lin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6A8A57-096D-4B71-ADF9-3292F698EF7C}">
      <dsp:nvSpPr>
        <dsp:cNvPr id="0" name=""/>
        <dsp:cNvSpPr/>
      </dsp:nvSpPr>
      <dsp:spPr>
        <a:xfrm>
          <a:off x="3058845" y="1087083"/>
          <a:ext cx="2326018" cy="1990149"/>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AA64C7-7B5C-4A3E-80AC-98FDDA71C7D3}">
      <dsp:nvSpPr>
        <dsp:cNvPr id="0" name=""/>
        <dsp:cNvSpPr/>
      </dsp:nvSpPr>
      <dsp:spPr>
        <a:xfrm>
          <a:off x="3058845"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Meaning</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Impact on Indian Economy</a:t>
          </a:r>
          <a:endParaRPr lang="en-US" sz="2800" kern="1200" dirty="0">
            <a:latin typeface="Franklin Gothic Medium Cond" panose="020B0606030402020204" pitchFamily="34" charset="0"/>
          </a:endParaRPr>
        </a:p>
      </dsp:txBody>
      <dsp:txXfrm>
        <a:off x="3058845" y="3077233"/>
        <a:ext cx="2326018" cy="2284986"/>
      </dsp:txXfrm>
    </dsp:sp>
    <dsp:sp modelId="{178A470C-518D-4EB8-8B13-3CFCF6180554}">
      <dsp:nvSpPr>
        <dsp:cNvPr id="0" name=""/>
        <dsp:cNvSpPr/>
      </dsp:nvSpPr>
      <dsp:spPr>
        <a:xfrm>
          <a:off x="2935997" y="448270"/>
          <a:ext cx="2456975" cy="49139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FT/QE</a:t>
          </a:r>
          <a:endParaRPr lang="en-US" sz="2700" kern="1200" dirty="0">
            <a:latin typeface="Franklin Gothic Medium Cond" panose="020B0606030402020204" pitchFamily="34" charset="0"/>
          </a:endParaRPr>
        </a:p>
      </dsp:txBody>
      <dsp:txXfrm>
        <a:off x="2935997" y="448270"/>
        <a:ext cx="2456975" cy="491395"/>
      </dsp:txXfrm>
    </dsp:sp>
    <dsp:sp modelId="{04D82601-BA75-4130-B4A2-57E8AB8606BD}">
      <dsp:nvSpPr>
        <dsp:cNvPr id="0" name=""/>
        <dsp:cNvSpPr/>
      </dsp:nvSpPr>
      <dsp:spPr>
        <a:xfrm>
          <a:off x="5869194" y="939665"/>
          <a:ext cx="0" cy="4422555"/>
        </a:xfrm>
        <a:prstGeom prst="lin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2D522-0688-4E80-BB6B-256C0E81C665}">
      <dsp:nvSpPr>
        <dsp:cNvPr id="0" name=""/>
        <dsp:cNvSpPr/>
      </dsp:nvSpPr>
      <dsp:spPr>
        <a:xfrm>
          <a:off x="5992043" y="1087083"/>
          <a:ext cx="2326018" cy="1990149"/>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72F5BA-8FD9-4DB8-965D-67D77759DDE3}">
      <dsp:nvSpPr>
        <dsp:cNvPr id="0" name=""/>
        <dsp:cNvSpPr/>
      </dsp:nvSpPr>
      <dsp:spPr>
        <a:xfrm>
          <a:off x="5992043" y="3077233"/>
          <a:ext cx="2326018" cy="2284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China ~4 trill, how?</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India target 750 bn.</a:t>
          </a:r>
          <a:endParaRPr lang="en-US" sz="2800" kern="1200" dirty="0">
            <a:latin typeface="Franklin Gothic Medium Cond" panose="020B0606030402020204" pitchFamily="34" charset="0"/>
          </a:endParaRPr>
        </a:p>
      </dsp:txBody>
      <dsp:txXfrm>
        <a:off x="5992043" y="3077233"/>
        <a:ext cx="2326018" cy="2284986"/>
      </dsp:txXfrm>
    </dsp:sp>
    <dsp:sp modelId="{F64E4680-EB32-4583-82F9-0CB637301F63}">
      <dsp:nvSpPr>
        <dsp:cNvPr id="0" name=""/>
        <dsp:cNvSpPr/>
      </dsp:nvSpPr>
      <dsp:spPr>
        <a:xfrm>
          <a:off x="5869194" y="448270"/>
          <a:ext cx="2456975" cy="49139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Forex Reserve</a:t>
          </a:r>
          <a:endParaRPr lang="en-US" sz="2700" kern="1200" dirty="0">
            <a:latin typeface="Franklin Gothic Medium Cond" panose="020B0606030402020204" pitchFamily="34" charset="0"/>
          </a:endParaRPr>
        </a:p>
      </dsp:txBody>
      <dsp:txXfrm>
        <a:off x="5869194" y="448270"/>
        <a:ext cx="2456975" cy="491395"/>
      </dsp:txXfrm>
    </dsp:sp>
    <dsp:sp modelId="{4C383CDE-73A9-4B57-97E6-CFEF43B6B4AD}">
      <dsp:nvSpPr>
        <dsp:cNvPr id="0" name=""/>
        <dsp:cNvSpPr/>
      </dsp:nvSpPr>
      <dsp:spPr>
        <a:xfrm>
          <a:off x="8802392" y="939665"/>
          <a:ext cx="0" cy="4422555"/>
        </a:xfrm>
        <a:prstGeom prst="lin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78A87B-5A4D-457D-BD8C-B527A1BAABA1}">
      <dsp:nvSpPr>
        <dsp:cNvPr id="0" name=""/>
        <dsp:cNvSpPr/>
      </dsp:nvSpPr>
      <dsp:spPr>
        <a:xfrm>
          <a:off x="8925241" y="1087083"/>
          <a:ext cx="2326018" cy="1990149"/>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517EB-551D-4FD7-B83E-B8EDB4856AB0}">
      <dsp:nvSpPr>
        <dsp:cNvPr id="0" name=""/>
        <dsp:cNvSpPr/>
      </dsp:nvSpPr>
      <dsp:spPr>
        <a:xfrm>
          <a:off x="8925241" y="3077233"/>
          <a:ext cx="2326018" cy="2284986"/>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Features</a:t>
          </a:r>
          <a:endParaRPr lang="en-US" sz="2800" kern="1200" dirty="0">
            <a:latin typeface="Franklin Gothic Medium Cond" panose="020B0606030402020204" pitchFamily="34" charset="0"/>
          </a:endParaRPr>
        </a:p>
        <a:p>
          <a:pPr marL="285750" lvl="1" indent="-285750" algn="l" defTabSz="1244600">
            <a:lnSpc>
              <a:spcPct val="90000"/>
            </a:lnSpc>
            <a:spcBef>
              <a:spcPct val="0"/>
            </a:spcBef>
            <a:spcAft>
              <a:spcPct val="15000"/>
            </a:spcAft>
            <a:buChar char="••"/>
          </a:pPr>
          <a:r>
            <a:rPr lang="en-US" sz="2800" kern="1200" dirty="0" smtClean="0">
              <a:latin typeface="Franklin Gothic Medium Cond" panose="020B0606030402020204" pitchFamily="34" charset="0"/>
            </a:rPr>
            <a:t>challenges</a:t>
          </a:r>
          <a:endParaRPr lang="en-US" sz="2800" kern="1200" dirty="0">
            <a:latin typeface="Franklin Gothic Medium Cond" panose="020B0606030402020204" pitchFamily="34" charset="0"/>
          </a:endParaRPr>
        </a:p>
      </dsp:txBody>
      <dsp:txXfrm>
        <a:off x="8925241" y="3077233"/>
        <a:ext cx="2326018" cy="2284986"/>
      </dsp:txXfrm>
    </dsp:sp>
    <dsp:sp modelId="{28723667-F32D-458E-9A80-ACE7A86477DA}">
      <dsp:nvSpPr>
        <dsp:cNvPr id="0" name=""/>
        <dsp:cNvSpPr/>
      </dsp:nvSpPr>
      <dsp:spPr>
        <a:xfrm>
          <a:off x="8802392" y="448270"/>
          <a:ext cx="2456975" cy="491395"/>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200150">
            <a:lnSpc>
              <a:spcPct val="90000"/>
            </a:lnSpc>
            <a:spcBef>
              <a:spcPct val="0"/>
            </a:spcBef>
            <a:spcAft>
              <a:spcPct val="35000"/>
            </a:spcAft>
          </a:pPr>
          <a:r>
            <a:rPr lang="en-US" sz="2700" kern="1200" dirty="0" smtClean="0">
              <a:latin typeface="Franklin Gothic Medium Cond" panose="020B0606030402020204" pitchFamily="34" charset="0"/>
            </a:rPr>
            <a:t>GIFT city</a:t>
          </a:r>
          <a:endParaRPr lang="en-US" sz="2700" kern="1200" dirty="0">
            <a:latin typeface="Franklin Gothic Medium Cond" panose="020B0606030402020204" pitchFamily="34" charset="0"/>
          </a:endParaRPr>
        </a:p>
      </dsp:txBody>
      <dsp:txXfrm>
        <a:off x="8802392" y="448270"/>
        <a:ext cx="2456975" cy="4913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BA93B-B3D4-4FC5-85C8-39FFF6C7B883}">
      <dsp:nvSpPr>
        <dsp:cNvPr id="0" name=""/>
        <dsp:cNvSpPr/>
      </dsp:nvSpPr>
      <dsp:spPr>
        <a:xfrm>
          <a:off x="4487" y="2734965"/>
          <a:ext cx="2764901" cy="13824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lvl="0" algn="ctr" defTabSz="2089150">
            <a:lnSpc>
              <a:spcPct val="90000"/>
            </a:lnSpc>
            <a:spcBef>
              <a:spcPct val="0"/>
            </a:spcBef>
            <a:spcAft>
              <a:spcPct val="35000"/>
            </a:spcAft>
          </a:pPr>
          <a:r>
            <a:rPr lang="en-US" sz="4700" kern="1200" dirty="0" smtClean="0">
              <a:latin typeface="Franklin Gothic Medium Cond" panose="020B0606030402020204" pitchFamily="34" charset="0"/>
            </a:rPr>
            <a:t>GIFT ltd.</a:t>
          </a:r>
        </a:p>
      </dsp:txBody>
      <dsp:txXfrm>
        <a:off x="44978" y="2775456"/>
        <a:ext cx="2683919" cy="1301468"/>
      </dsp:txXfrm>
    </dsp:sp>
    <dsp:sp modelId="{A4F2E7F8-0DBD-4AF4-BF15-C7A8074F8D30}">
      <dsp:nvSpPr>
        <dsp:cNvPr id="0" name=""/>
        <dsp:cNvSpPr/>
      </dsp:nvSpPr>
      <dsp:spPr>
        <a:xfrm rot="19457599">
          <a:off x="2641371" y="3005093"/>
          <a:ext cx="1361994" cy="47285"/>
        </a:xfrm>
        <a:custGeom>
          <a:avLst/>
          <a:gdLst/>
          <a:ahLst/>
          <a:cxnLst/>
          <a:rect l="0" t="0" r="0" b="0"/>
          <a:pathLst>
            <a:path>
              <a:moveTo>
                <a:pt x="0" y="23642"/>
              </a:moveTo>
              <a:lnTo>
                <a:pt x="1361994" y="2364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88319" y="2994686"/>
        <a:ext cx="68099" cy="68099"/>
      </dsp:txXfrm>
    </dsp:sp>
    <dsp:sp modelId="{E49943BA-02BA-4C9E-A4BD-231F1C210C99}">
      <dsp:nvSpPr>
        <dsp:cNvPr id="0" name=""/>
        <dsp:cNvSpPr/>
      </dsp:nvSpPr>
      <dsp:spPr>
        <a:xfrm>
          <a:off x="3875349" y="1940056"/>
          <a:ext cx="2764901" cy="138245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lvl="0" algn="ctr" defTabSz="2089150">
            <a:lnSpc>
              <a:spcPct val="90000"/>
            </a:lnSpc>
            <a:spcBef>
              <a:spcPct val="0"/>
            </a:spcBef>
            <a:spcAft>
              <a:spcPct val="35000"/>
            </a:spcAft>
          </a:pPr>
          <a:r>
            <a:rPr lang="en-US" sz="4700" kern="1200" dirty="0" smtClean="0">
              <a:latin typeface="Franklin Gothic Medium Cond" panose="020B0606030402020204" pitchFamily="34" charset="0"/>
            </a:rPr>
            <a:t>ILFS</a:t>
          </a:r>
          <a:endParaRPr lang="en-US" sz="4700" kern="1200" dirty="0">
            <a:latin typeface="Franklin Gothic Medium Cond" panose="020B0606030402020204" pitchFamily="34" charset="0"/>
          </a:endParaRPr>
        </a:p>
      </dsp:txBody>
      <dsp:txXfrm>
        <a:off x="3915840" y="1980547"/>
        <a:ext cx="2683919" cy="1301468"/>
      </dsp:txXfrm>
    </dsp:sp>
    <dsp:sp modelId="{C5732CDF-E616-4ECC-8CB7-1E21F2DC369F}">
      <dsp:nvSpPr>
        <dsp:cNvPr id="0" name=""/>
        <dsp:cNvSpPr/>
      </dsp:nvSpPr>
      <dsp:spPr>
        <a:xfrm rot="18289469">
          <a:off x="6224898" y="1812729"/>
          <a:ext cx="1936664" cy="47285"/>
        </a:xfrm>
        <a:custGeom>
          <a:avLst/>
          <a:gdLst/>
          <a:ahLst/>
          <a:cxnLst/>
          <a:rect l="0" t="0" r="0" b="0"/>
          <a:pathLst>
            <a:path>
              <a:moveTo>
                <a:pt x="0" y="23642"/>
              </a:moveTo>
              <a:lnTo>
                <a:pt x="1936664" y="2364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7144814" y="1787955"/>
        <a:ext cx="96833" cy="96833"/>
      </dsp:txXfrm>
    </dsp:sp>
    <dsp:sp modelId="{BB4DFAB0-060C-416C-A47B-C8E2C6035E76}">
      <dsp:nvSpPr>
        <dsp:cNvPr id="0" name=""/>
        <dsp:cNvSpPr/>
      </dsp:nvSpPr>
      <dsp:spPr>
        <a:xfrm>
          <a:off x="7746211" y="350237"/>
          <a:ext cx="2764901" cy="138245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lvl="0" algn="ctr" defTabSz="2089150">
            <a:lnSpc>
              <a:spcPct val="90000"/>
            </a:lnSpc>
            <a:spcBef>
              <a:spcPct val="0"/>
            </a:spcBef>
            <a:spcAft>
              <a:spcPct val="35000"/>
            </a:spcAft>
          </a:pPr>
          <a:r>
            <a:rPr lang="en-US" sz="4700" kern="1200" dirty="0" smtClean="0">
              <a:latin typeface="Franklin Gothic Medium Cond" panose="020B0606030402020204" pitchFamily="34" charset="0"/>
            </a:rPr>
            <a:t>Central India Bank</a:t>
          </a:r>
          <a:endParaRPr lang="en-US" sz="4700" kern="1200" dirty="0">
            <a:latin typeface="Franklin Gothic Medium Cond" panose="020B0606030402020204" pitchFamily="34" charset="0"/>
          </a:endParaRPr>
        </a:p>
      </dsp:txBody>
      <dsp:txXfrm>
        <a:off x="7786702" y="390728"/>
        <a:ext cx="2683919" cy="1301468"/>
      </dsp:txXfrm>
    </dsp:sp>
    <dsp:sp modelId="{F3AF7ED5-FD9E-4508-BF97-EBE3084DF4E6}">
      <dsp:nvSpPr>
        <dsp:cNvPr id="0" name=""/>
        <dsp:cNvSpPr/>
      </dsp:nvSpPr>
      <dsp:spPr>
        <a:xfrm>
          <a:off x="6640250" y="2607638"/>
          <a:ext cx="1105960" cy="47285"/>
        </a:xfrm>
        <a:custGeom>
          <a:avLst/>
          <a:gdLst/>
          <a:ahLst/>
          <a:cxnLst/>
          <a:rect l="0" t="0" r="0" b="0"/>
          <a:pathLst>
            <a:path>
              <a:moveTo>
                <a:pt x="0" y="23642"/>
              </a:moveTo>
              <a:lnTo>
                <a:pt x="1105960" y="2364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165581" y="2603632"/>
        <a:ext cx="55298" cy="55298"/>
      </dsp:txXfrm>
    </dsp:sp>
    <dsp:sp modelId="{E58D621F-9F62-40F4-9C2D-CAE12DA51EF3}">
      <dsp:nvSpPr>
        <dsp:cNvPr id="0" name=""/>
        <dsp:cNvSpPr/>
      </dsp:nvSpPr>
      <dsp:spPr>
        <a:xfrm>
          <a:off x="7746211" y="1940056"/>
          <a:ext cx="2764901" cy="138245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lvl="0" algn="ctr" defTabSz="2089150">
            <a:lnSpc>
              <a:spcPct val="90000"/>
            </a:lnSpc>
            <a:spcBef>
              <a:spcPct val="0"/>
            </a:spcBef>
            <a:spcAft>
              <a:spcPct val="35000"/>
            </a:spcAft>
          </a:pPr>
          <a:r>
            <a:rPr lang="en-US" sz="4700" kern="1200" dirty="0" smtClean="0">
              <a:latin typeface="Franklin Gothic Medium Cond" panose="020B0606030402020204" pitchFamily="34" charset="0"/>
            </a:rPr>
            <a:t>UTI, LIC</a:t>
          </a:r>
          <a:endParaRPr lang="en-US" sz="4700" kern="1200" dirty="0">
            <a:latin typeface="Franklin Gothic Medium Cond" panose="020B0606030402020204" pitchFamily="34" charset="0"/>
          </a:endParaRPr>
        </a:p>
      </dsp:txBody>
      <dsp:txXfrm>
        <a:off x="7786702" y="1980547"/>
        <a:ext cx="2683919" cy="1301468"/>
      </dsp:txXfrm>
    </dsp:sp>
    <dsp:sp modelId="{9C4EB4F6-2456-4CE1-BC2C-EC89E80C1D3B}">
      <dsp:nvSpPr>
        <dsp:cNvPr id="0" name=""/>
        <dsp:cNvSpPr/>
      </dsp:nvSpPr>
      <dsp:spPr>
        <a:xfrm rot="3310531">
          <a:off x="6224898" y="3402548"/>
          <a:ext cx="1936664" cy="47285"/>
        </a:xfrm>
        <a:custGeom>
          <a:avLst/>
          <a:gdLst/>
          <a:ahLst/>
          <a:cxnLst/>
          <a:rect l="0" t="0" r="0" b="0"/>
          <a:pathLst>
            <a:path>
              <a:moveTo>
                <a:pt x="0" y="23642"/>
              </a:moveTo>
              <a:lnTo>
                <a:pt x="1936664" y="2364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7144814" y="3377773"/>
        <a:ext cx="96833" cy="96833"/>
      </dsp:txXfrm>
    </dsp:sp>
    <dsp:sp modelId="{A3873D97-63BF-46D9-940E-D67A4E7D5D11}">
      <dsp:nvSpPr>
        <dsp:cNvPr id="0" name=""/>
        <dsp:cNvSpPr/>
      </dsp:nvSpPr>
      <dsp:spPr>
        <a:xfrm>
          <a:off x="7746211" y="3529874"/>
          <a:ext cx="2764901" cy="138245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lvl="0" algn="ctr" defTabSz="2089150">
            <a:lnSpc>
              <a:spcPct val="90000"/>
            </a:lnSpc>
            <a:spcBef>
              <a:spcPct val="0"/>
            </a:spcBef>
            <a:spcAft>
              <a:spcPct val="35000"/>
            </a:spcAft>
          </a:pPr>
          <a:r>
            <a:rPr lang="en-US" sz="4700" kern="1200" dirty="0" smtClean="0">
              <a:latin typeface="Franklin Gothic Medium Cond" panose="020B0606030402020204" pitchFamily="34" charset="0"/>
            </a:rPr>
            <a:t>SBI, HDFC</a:t>
          </a:r>
          <a:endParaRPr lang="en-US" sz="4700" kern="1200" dirty="0">
            <a:latin typeface="Franklin Gothic Medium Cond" panose="020B0606030402020204" pitchFamily="34" charset="0"/>
          </a:endParaRPr>
        </a:p>
      </dsp:txBody>
      <dsp:txXfrm>
        <a:off x="7786702" y="3570365"/>
        <a:ext cx="2683919" cy="1301468"/>
      </dsp:txXfrm>
    </dsp:sp>
    <dsp:sp modelId="{C17B48F2-2D57-4827-873D-0D3B9926F1DF}">
      <dsp:nvSpPr>
        <dsp:cNvPr id="0" name=""/>
        <dsp:cNvSpPr/>
      </dsp:nvSpPr>
      <dsp:spPr>
        <a:xfrm rot="2142401">
          <a:off x="2641371" y="3800002"/>
          <a:ext cx="1361994" cy="47285"/>
        </a:xfrm>
        <a:custGeom>
          <a:avLst/>
          <a:gdLst/>
          <a:ahLst/>
          <a:cxnLst/>
          <a:rect l="0" t="0" r="0" b="0"/>
          <a:pathLst>
            <a:path>
              <a:moveTo>
                <a:pt x="0" y="23642"/>
              </a:moveTo>
              <a:lnTo>
                <a:pt x="1361994" y="2364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88319" y="3789595"/>
        <a:ext cx="68099" cy="68099"/>
      </dsp:txXfrm>
    </dsp:sp>
    <dsp:sp modelId="{0CFC941C-10FF-41B1-9BB8-0D5D42975AAB}">
      <dsp:nvSpPr>
        <dsp:cNvPr id="0" name=""/>
        <dsp:cNvSpPr/>
      </dsp:nvSpPr>
      <dsp:spPr>
        <a:xfrm>
          <a:off x="3875349" y="3529874"/>
          <a:ext cx="2764901" cy="138245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lvl="0" algn="ctr" defTabSz="2089150">
            <a:lnSpc>
              <a:spcPct val="90000"/>
            </a:lnSpc>
            <a:spcBef>
              <a:spcPct val="0"/>
            </a:spcBef>
            <a:spcAft>
              <a:spcPct val="35000"/>
            </a:spcAft>
          </a:pPr>
          <a:r>
            <a:rPr lang="en-US" sz="4700" kern="1200" dirty="0" err="1" smtClean="0">
              <a:latin typeface="Franklin Gothic Medium Cond" panose="020B0606030402020204" pitchFamily="34" charset="0"/>
            </a:rPr>
            <a:t>Guj.Urban</a:t>
          </a:r>
          <a:r>
            <a:rPr lang="en-US" sz="4700" kern="1200" dirty="0" smtClean="0">
              <a:latin typeface="Franklin Gothic Medium Cond" panose="020B0606030402020204" pitchFamily="34" charset="0"/>
            </a:rPr>
            <a:t> </a:t>
          </a:r>
          <a:r>
            <a:rPr lang="en-US" sz="4700" kern="1200" dirty="0" err="1" smtClean="0">
              <a:latin typeface="Franklin Gothic Medium Cond" panose="020B0606030402020204" pitchFamily="34" charset="0"/>
            </a:rPr>
            <a:t>Dvlp</a:t>
          </a:r>
          <a:r>
            <a:rPr lang="en-US" sz="4700" kern="1200" dirty="0" smtClean="0">
              <a:latin typeface="Franklin Gothic Medium Cond" panose="020B0606030402020204" pitchFamily="34" charset="0"/>
            </a:rPr>
            <a:t> co. ltd</a:t>
          </a:r>
          <a:endParaRPr lang="en-US" sz="4700" kern="1200" dirty="0">
            <a:latin typeface="Franklin Gothic Medium Cond" panose="020B0606030402020204" pitchFamily="34" charset="0"/>
          </a:endParaRPr>
        </a:p>
      </dsp:txBody>
      <dsp:txXfrm>
        <a:off x="3915840" y="3570365"/>
        <a:ext cx="2683919" cy="13014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EED0E-24A7-4AA4-8927-8DEB6EEC47FB}">
      <dsp:nvSpPr>
        <dsp:cNvPr id="0" name=""/>
        <dsp:cNvSpPr/>
      </dsp:nvSpPr>
      <dsp:spPr>
        <a:xfrm>
          <a:off x="2765287" y="295"/>
          <a:ext cx="2215567" cy="11077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DESI</a:t>
          </a:r>
          <a:endParaRPr lang="en-US" sz="2300" kern="1200" dirty="0"/>
        </a:p>
      </dsp:txBody>
      <dsp:txXfrm>
        <a:off x="2797733" y="32741"/>
        <a:ext cx="2150675" cy="1042891"/>
      </dsp:txXfrm>
    </dsp:sp>
    <dsp:sp modelId="{2EDF6DAB-B1ED-48F2-A033-48038287D1CE}">
      <dsp:nvSpPr>
        <dsp:cNvPr id="0" name=""/>
        <dsp:cNvSpPr/>
      </dsp:nvSpPr>
      <dsp:spPr>
        <a:xfrm>
          <a:off x="2986843" y="1108079"/>
          <a:ext cx="221556" cy="830837"/>
        </a:xfrm>
        <a:custGeom>
          <a:avLst/>
          <a:gdLst/>
          <a:ahLst/>
          <a:cxnLst/>
          <a:rect l="0" t="0" r="0" b="0"/>
          <a:pathLst>
            <a:path>
              <a:moveTo>
                <a:pt x="0" y="0"/>
              </a:moveTo>
              <a:lnTo>
                <a:pt x="0" y="830837"/>
              </a:lnTo>
              <a:lnTo>
                <a:pt x="221556" y="8308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0BC711-C806-424B-9FF6-B85B43646654}">
      <dsp:nvSpPr>
        <dsp:cNvPr id="0" name=""/>
        <dsp:cNvSpPr/>
      </dsp:nvSpPr>
      <dsp:spPr>
        <a:xfrm>
          <a:off x="3208400" y="1385025"/>
          <a:ext cx="1772453" cy="11077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Already present: SEBI, IRDA, RBI </a:t>
          </a:r>
          <a:endParaRPr lang="en-US" sz="2200" kern="1200" dirty="0"/>
        </a:p>
      </dsp:txBody>
      <dsp:txXfrm>
        <a:off x="3240846" y="1417471"/>
        <a:ext cx="1707561" cy="1042891"/>
      </dsp:txXfrm>
    </dsp:sp>
    <dsp:sp modelId="{F5842FEA-FEC8-474F-B714-44FD4900036B}">
      <dsp:nvSpPr>
        <dsp:cNvPr id="0" name=""/>
        <dsp:cNvSpPr/>
      </dsp:nvSpPr>
      <dsp:spPr>
        <a:xfrm>
          <a:off x="5534745" y="295"/>
          <a:ext cx="2215567" cy="11077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Intl. financial services centre (IFSC)</a:t>
          </a:r>
          <a:endParaRPr lang="en-US" sz="2300" kern="1200" dirty="0"/>
        </a:p>
      </dsp:txBody>
      <dsp:txXfrm>
        <a:off x="5567191" y="32741"/>
        <a:ext cx="2150675" cy="1042891"/>
      </dsp:txXfrm>
    </dsp:sp>
    <dsp:sp modelId="{6DB910C5-D122-4B18-AA52-68BD5504B88A}">
      <dsp:nvSpPr>
        <dsp:cNvPr id="0" name=""/>
        <dsp:cNvSpPr/>
      </dsp:nvSpPr>
      <dsp:spPr>
        <a:xfrm>
          <a:off x="5756302" y="1108079"/>
          <a:ext cx="221556" cy="830837"/>
        </a:xfrm>
        <a:custGeom>
          <a:avLst/>
          <a:gdLst/>
          <a:ahLst/>
          <a:cxnLst/>
          <a:rect l="0" t="0" r="0" b="0"/>
          <a:pathLst>
            <a:path>
              <a:moveTo>
                <a:pt x="0" y="0"/>
              </a:moveTo>
              <a:lnTo>
                <a:pt x="0" y="830837"/>
              </a:lnTo>
              <a:lnTo>
                <a:pt x="221556" y="8308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1502FF-A3FF-457A-9FE4-5FF7E1EE7493}">
      <dsp:nvSpPr>
        <dsp:cNvPr id="0" name=""/>
        <dsp:cNvSpPr/>
      </dsp:nvSpPr>
      <dsp:spPr>
        <a:xfrm>
          <a:off x="5977859" y="1385025"/>
          <a:ext cx="1772453" cy="11077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SEBI</a:t>
          </a:r>
          <a:endParaRPr lang="en-US" sz="2200" kern="1200" dirty="0"/>
        </a:p>
      </dsp:txBody>
      <dsp:txXfrm>
        <a:off x="6010305" y="1417471"/>
        <a:ext cx="1707561" cy="1042891"/>
      </dsp:txXfrm>
    </dsp:sp>
    <dsp:sp modelId="{E0A103B1-D8B7-4271-979E-1DFBB4735375}">
      <dsp:nvSpPr>
        <dsp:cNvPr id="0" name=""/>
        <dsp:cNvSpPr/>
      </dsp:nvSpPr>
      <dsp:spPr>
        <a:xfrm>
          <a:off x="5756302" y="1108079"/>
          <a:ext cx="221556" cy="2215567"/>
        </a:xfrm>
        <a:custGeom>
          <a:avLst/>
          <a:gdLst/>
          <a:ahLst/>
          <a:cxnLst/>
          <a:rect l="0" t="0" r="0" b="0"/>
          <a:pathLst>
            <a:path>
              <a:moveTo>
                <a:pt x="0" y="0"/>
              </a:moveTo>
              <a:lnTo>
                <a:pt x="0" y="2215567"/>
              </a:lnTo>
              <a:lnTo>
                <a:pt x="221556" y="22155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46E75-DEED-4509-9D37-1A4869FB6B40}">
      <dsp:nvSpPr>
        <dsp:cNvPr id="0" name=""/>
        <dsp:cNvSpPr/>
      </dsp:nvSpPr>
      <dsp:spPr>
        <a:xfrm>
          <a:off x="5977859" y="2769754"/>
          <a:ext cx="1772453" cy="11077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RBI (Cap.AC)</a:t>
          </a:r>
          <a:endParaRPr lang="en-US" sz="2200" kern="1200" dirty="0"/>
        </a:p>
      </dsp:txBody>
      <dsp:txXfrm>
        <a:off x="6010305" y="2802200"/>
        <a:ext cx="1707561" cy="1042891"/>
      </dsp:txXfrm>
    </dsp:sp>
    <dsp:sp modelId="{53C33BF0-3F15-4E46-B47E-634F0ABEB749}">
      <dsp:nvSpPr>
        <dsp:cNvPr id="0" name=""/>
        <dsp:cNvSpPr/>
      </dsp:nvSpPr>
      <dsp:spPr>
        <a:xfrm>
          <a:off x="5756302" y="1108079"/>
          <a:ext cx="221556" cy="3600296"/>
        </a:xfrm>
        <a:custGeom>
          <a:avLst/>
          <a:gdLst/>
          <a:ahLst/>
          <a:cxnLst/>
          <a:rect l="0" t="0" r="0" b="0"/>
          <a:pathLst>
            <a:path>
              <a:moveTo>
                <a:pt x="0" y="0"/>
              </a:moveTo>
              <a:lnTo>
                <a:pt x="0" y="3600296"/>
              </a:lnTo>
              <a:lnTo>
                <a:pt x="221556" y="36002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06F47A-A540-4C66-A2CD-1DA33DCE6859}">
      <dsp:nvSpPr>
        <dsp:cNvPr id="0" name=""/>
        <dsp:cNvSpPr/>
      </dsp:nvSpPr>
      <dsp:spPr>
        <a:xfrm>
          <a:off x="5977859" y="4154483"/>
          <a:ext cx="1772453" cy="11077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IRDA</a:t>
          </a:r>
          <a:endParaRPr lang="en-US" sz="2200" kern="1200" dirty="0"/>
        </a:p>
      </dsp:txBody>
      <dsp:txXfrm>
        <a:off x="6010305" y="4186929"/>
        <a:ext cx="1707561" cy="1042891"/>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3799F-DAC3-4E28-99EB-891ADE4F7200}" type="datetimeFigureOut">
              <a:rPr lang="en-US" smtClean="0"/>
              <a:t>07-May-15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0AEA5-3210-4F01-A158-88C1F825998B}" type="slidenum">
              <a:rPr lang="en-US" smtClean="0"/>
              <a:t>‹#›</a:t>
            </a:fld>
            <a:endParaRPr lang="en-US"/>
          </a:p>
        </p:txBody>
      </p:sp>
    </p:spTree>
    <p:extLst>
      <p:ext uri="{BB962C8B-B14F-4D97-AF65-F5344CB8AC3E}">
        <p14:creationId xmlns:p14="http://schemas.microsoft.com/office/powerpoint/2010/main" val="2341887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proposed hike in foreign investment limit to 49 per cent in the insurance sector has potential to attract up to USD 7-8 billion (about Rs 50,000 crore) from overseas investors, giving a major boost to the segment. </a:t>
            </a:r>
          </a:p>
          <a:p>
            <a:r>
              <a:rPr lang="en-US" dirty="0" smtClean="0"/>
              <a:t>The total capital deployed in the private life insurance sector is close to Rs 35,000 crore. At FDI at 26 per cent, foreign equity is close to Rs 8,700 crore. </a:t>
            </a:r>
          </a:p>
          <a:p>
            <a:r>
              <a:rPr lang="en-US" dirty="0" smtClean="0"/>
              <a:t>The Insurance Laws Amendment Bill, 2008 could not be taken up for discussion despite being approved by the Select Committee of the Upper House because of the uproar by opposition parties over the conversion and other issues. </a:t>
            </a:r>
          </a:p>
          <a:p>
            <a:r>
              <a:rPr lang="en-US" dirty="0" smtClean="0"/>
              <a:t>The government has blamed political obstructionism for the disruption of Rajya Sabha, where the ruling NDA does not have a majority. </a:t>
            </a:r>
          </a:p>
          <a:p>
            <a:r>
              <a:rPr lang="en-US" dirty="0" smtClean="0"/>
              <a:t>There are 52 insurance companies operating in India, of which 24 are in the life insurance business and 28 in general insurance business. In addition, GIC is the sole national reinsurer. </a:t>
            </a:r>
          </a:p>
          <a:p>
            <a:endParaRPr lang="en-US" dirty="0"/>
          </a:p>
        </p:txBody>
      </p:sp>
      <p:sp>
        <p:nvSpPr>
          <p:cNvPr id="4" name="Slide Number Placeholder 3"/>
          <p:cNvSpPr>
            <a:spLocks noGrp="1"/>
          </p:cNvSpPr>
          <p:nvPr>
            <p:ph type="sldNum" sz="quarter" idx="10"/>
          </p:nvPr>
        </p:nvSpPr>
        <p:spPr/>
        <p:txBody>
          <a:bodyPr/>
          <a:lstStyle/>
          <a:p>
            <a:fld id="{0020AEA5-3210-4F01-A158-88C1F825998B}" type="slidenum">
              <a:rPr lang="en-US" smtClean="0"/>
              <a:t>10</a:t>
            </a:fld>
            <a:endParaRPr lang="en-US"/>
          </a:p>
        </p:txBody>
      </p:sp>
    </p:spTree>
    <p:extLst>
      <p:ext uri="{BB962C8B-B14F-4D97-AF65-F5344CB8AC3E}">
        <p14:creationId xmlns:p14="http://schemas.microsoft.com/office/powerpoint/2010/main" val="4207686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35</a:t>
            </a:fld>
            <a:endParaRPr lang="en-US"/>
          </a:p>
        </p:txBody>
      </p:sp>
    </p:spTree>
    <p:extLst>
      <p:ext uri="{BB962C8B-B14F-4D97-AF65-F5344CB8AC3E}">
        <p14:creationId xmlns:p14="http://schemas.microsoft.com/office/powerpoint/2010/main" val="1579522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little discussed downside of the dollar peg is all the money China has to print to maintain it. China's Central Bank puts the extra dollars it receives from its trade surplus into its growing foreign reserves and then prints </a:t>
            </a:r>
            <a:r>
              <a:rPr lang="en-US" dirty="0" err="1" smtClean="0"/>
              <a:t>yuan</a:t>
            </a:r>
            <a:r>
              <a:rPr lang="en-US" dirty="0" smtClean="0"/>
              <a:t> to pay Chinese exporters. This results in an increase in China's base money supply by an amount equal to the increase in its foreign exchange reserves. While China's ability to keep accumulating US reserves is endless, its ability to keep its money supply under control is not.</a:t>
            </a:r>
          </a:p>
          <a:p>
            <a:endParaRPr lang="en-US" dirty="0" smtClean="0"/>
          </a:p>
          <a:p>
            <a:endParaRPr lang="en-US" dirty="0" smtClean="0"/>
          </a:p>
          <a:p>
            <a:endParaRPr lang="en-US" dirty="0" smtClean="0"/>
          </a:p>
          <a:p>
            <a:r>
              <a:rPr lang="en-US" dirty="0" smtClean="0"/>
              <a:t>If there is one development which could force China to drop its dollar peg, it is out of control inflation. Rampant inflation would result in millions of citizens starving and would create widespread social unrest. Keeping food prices low is a matter of political survival for Chinese authorities. So, facing the choice between losing their grip on power and losing the dollar peg, they will not hesitate for a second to sacrifice the dollar to save their own skin.</a:t>
            </a:r>
          </a:p>
          <a:p>
            <a:endParaRPr lang="en-US" dirty="0"/>
          </a:p>
        </p:txBody>
      </p:sp>
      <p:sp>
        <p:nvSpPr>
          <p:cNvPr id="4" name="Slide Number Placeholder 3"/>
          <p:cNvSpPr>
            <a:spLocks noGrp="1"/>
          </p:cNvSpPr>
          <p:nvPr>
            <p:ph type="sldNum" sz="quarter" idx="10"/>
          </p:nvPr>
        </p:nvSpPr>
        <p:spPr/>
        <p:txBody>
          <a:bodyPr/>
          <a:lstStyle/>
          <a:p>
            <a:fld id="{0020AEA5-3210-4F01-A158-88C1F825998B}" type="slidenum">
              <a:rPr lang="en-US" smtClean="0"/>
              <a:t>54</a:t>
            </a:fld>
            <a:endParaRPr lang="en-US"/>
          </a:p>
        </p:txBody>
      </p:sp>
    </p:spTree>
    <p:extLst>
      <p:ext uri="{BB962C8B-B14F-4D97-AF65-F5344CB8AC3E}">
        <p14:creationId xmlns:p14="http://schemas.microsoft.com/office/powerpoint/2010/main" val="3875036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65</a:t>
            </a:fld>
            <a:endParaRPr lang="en-US"/>
          </a:p>
        </p:txBody>
      </p:sp>
    </p:spTree>
    <p:extLst>
      <p:ext uri="{BB962C8B-B14F-4D97-AF65-F5344CB8AC3E}">
        <p14:creationId xmlns:p14="http://schemas.microsoft.com/office/powerpoint/2010/main" val="1316021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March, the ECB and national central banks of euro zone member states will start buying 60 billion euros of chiefly government debt each month. That figure includes </a:t>
            </a:r>
            <a:r>
              <a:rPr lang="en-US" dirty="0" err="1" smtClean="0"/>
              <a:t>rebundled</a:t>
            </a:r>
            <a:r>
              <a:rPr lang="en-US" dirty="0" smtClean="0"/>
              <a:t> private debt, asset-backed securities and covered bonds, typically worth about 10 billion euros,</a:t>
            </a:r>
            <a:br>
              <a:rPr lang="en-US" dirty="0" smtClean="0"/>
            </a:br>
            <a:r>
              <a:rPr lang="en-US" dirty="0" smtClean="0"/>
              <a:t>on top of the roughly 50 billion euros in state bonds.</a:t>
            </a:r>
            <a:br>
              <a:rPr lang="en-US" dirty="0" smtClean="0"/>
            </a:br>
            <a:r>
              <a:rPr lang="en-US" dirty="0" smtClean="0"/>
              <a:t/>
            </a:r>
            <a:br>
              <a:rPr lang="en-US" dirty="0" smtClean="0"/>
            </a:br>
            <a:r>
              <a:rPr lang="en-US" dirty="0" smtClean="0"/>
              <a:t>The plan is to buy until September 2016 or until there has been a "sustained" improvement in consumer price inflation, which recently turned negative. The </a:t>
            </a:r>
            <a:r>
              <a:rPr lang="en-US" dirty="0" err="1" smtClean="0"/>
              <a:t>programme</a:t>
            </a:r>
            <a:r>
              <a:rPr lang="en-US" dirty="0" smtClean="0"/>
              <a:t> could end earlier if successful, or be extended if its impact is small.</a:t>
            </a:r>
          </a:p>
          <a:p>
            <a:endParaRPr lang="en-US" dirty="0" smtClean="0"/>
          </a:p>
          <a:p>
            <a:r>
              <a:rPr lang="en-US" dirty="0" smtClean="0"/>
              <a:t>http://www.smh.com.au/business/markets/qe-explained-how-the-ecbs-quantitative-easing-plan-will-work-20150123-12wdji.html</a:t>
            </a:r>
          </a:p>
          <a:p>
            <a:endParaRPr lang="en-US" dirty="0"/>
          </a:p>
        </p:txBody>
      </p:sp>
      <p:sp>
        <p:nvSpPr>
          <p:cNvPr id="4" name="Slide Number Placeholder 3"/>
          <p:cNvSpPr>
            <a:spLocks noGrp="1"/>
          </p:cNvSpPr>
          <p:nvPr>
            <p:ph type="sldNum" sz="quarter" idx="10"/>
          </p:nvPr>
        </p:nvSpPr>
        <p:spPr/>
        <p:txBody>
          <a:bodyPr/>
          <a:lstStyle/>
          <a:p>
            <a:fld id="{468CD8DF-6C06-43B3-93D5-A9365AE56AE7}" type="slidenum">
              <a:rPr lang="en-US" smtClean="0"/>
              <a:t>21</a:t>
            </a:fld>
            <a:endParaRPr lang="en-US"/>
          </a:p>
        </p:txBody>
      </p:sp>
    </p:spTree>
    <p:extLst>
      <p:ext uri="{BB962C8B-B14F-4D97-AF65-F5344CB8AC3E}">
        <p14:creationId xmlns:p14="http://schemas.microsoft.com/office/powerpoint/2010/main" val="659508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22</a:t>
            </a:fld>
            <a:endParaRPr lang="en-US"/>
          </a:p>
        </p:txBody>
      </p:sp>
    </p:spTree>
    <p:extLst>
      <p:ext uri="{BB962C8B-B14F-4D97-AF65-F5344CB8AC3E}">
        <p14:creationId xmlns:p14="http://schemas.microsoft.com/office/powerpoint/2010/main" val="266972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24</a:t>
            </a:fld>
            <a:endParaRPr lang="en-US"/>
          </a:p>
        </p:txBody>
      </p:sp>
    </p:spTree>
    <p:extLst>
      <p:ext uri="{BB962C8B-B14F-4D97-AF65-F5344CB8AC3E}">
        <p14:creationId xmlns:p14="http://schemas.microsoft.com/office/powerpoint/2010/main" val="272938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28</a:t>
            </a:fld>
            <a:endParaRPr lang="en-US"/>
          </a:p>
        </p:txBody>
      </p:sp>
    </p:spTree>
    <p:extLst>
      <p:ext uri="{BB962C8B-B14F-4D97-AF65-F5344CB8AC3E}">
        <p14:creationId xmlns:p14="http://schemas.microsoft.com/office/powerpoint/2010/main" val="887405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30</a:t>
            </a:fld>
            <a:endParaRPr lang="en-US"/>
          </a:p>
        </p:txBody>
      </p:sp>
    </p:spTree>
    <p:extLst>
      <p:ext uri="{BB962C8B-B14F-4D97-AF65-F5344CB8AC3E}">
        <p14:creationId xmlns:p14="http://schemas.microsoft.com/office/powerpoint/2010/main" val="319700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31</a:t>
            </a:fld>
            <a:endParaRPr lang="en-US"/>
          </a:p>
        </p:txBody>
      </p:sp>
    </p:spTree>
    <p:extLst>
      <p:ext uri="{BB962C8B-B14F-4D97-AF65-F5344CB8AC3E}">
        <p14:creationId xmlns:p14="http://schemas.microsoft.com/office/powerpoint/2010/main" val="4063381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33</a:t>
            </a:fld>
            <a:endParaRPr lang="en-US"/>
          </a:p>
        </p:txBody>
      </p:sp>
    </p:spTree>
    <p:extLst>
      <p:ext uri="{BB962C8B-B14F-4D97-AF65-F5344CB8AC3E}">
        <p14:creationId xmlns:p14="http://schemas.microsoft.com/office/powerpoint/2010/main" val="214120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&gt;100 per barrel to &lt;50$</a:t>
            </a:r>
          </a:p>
          <a:p>
            <a:r>
              <a:rPr lang="en-US" dirty="0" smtClean="0"/>
              <a:t>China, EU Growth▼=oil demand ▼</a:t>
            </a:r>
          </a:p>
          <a:p>
            <a:r>
              <a:rPr lang="en-US" dirty="0" smtClean="0"/>
              <a:t>US oil + shale gas production ▲</a:t>
            </a:r>
          </a:p>
          <a:p>
            <a:r>
              <a:rPr lang="en-US" dirty="0" smtClean="0"/>
              <a:t>OPEC oligopoly ▼, </a:t>
            </a:r>
            <a:r>
              <a:rPr lang="en-US" dirty="0" err="1" smtClean="0"/>
              <a:t>S.Arabia</a:t>
            </a:r>
            <a:r>
              <a:rPr lang="en-US" dirty="0" smtClean="0"/>
              <a:t> did not ▼ production</a:t>
            </a:r>
          </a:p>
          <a:p>
            <a:r>
              <a:rPr lang="en-US" dirty="0" smtClean="0"/>
              <a:t>Survey predicts: $60-65 / barrel, so, inflation and CAD will be moderate for 2015-16</a:t>
            </a:r>
          </a:p>
          <a:p>
            <a:endParaRPr lang="en-US" dirty="0"/>
          </a:p>
        </p:txBody>
      </p:sp>
      <p:sp>
        <p:nvSpPr>
          <p:cNvPr id="4" name="Slide Number Placeholder 3"/>
          <p:cNvSpPr>
            <a:spLocks noGrp="1"/>
          </p:cNvSpPr>
          <p:nvPr>
            <p:ph type="sldNum" sz="quarter" idx="10"/>
          </p:nvPr>
        </p:nvSpPr>
        <p:spPr/>
        <p:txBody>
          <a:bodyPr/>
          <a:lstStyle/>
          <a:p>
            <a:fld id="{4911FB49-6905-43A2-9CBE-166F6B066230}" type="slidenum">
              <a:rPr lang="en-US" smtClean="0"/>
              <a:t>34</a:t>
            </a:fld>
            <a:endParaRPr lang="en-US"/>
          </a:p>
        </p:txBody>
      </p:sp>
    </p:spTree>
    <p:extLst>
      <p:ext uri="{BB962C8B-B14F-4D97-AF65-F5344CB8AC3E}">
        <p14:creationId xmlns:p14="http://schemas.microsoft.com/office/powerpoint/2010/main" val="303675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Franklin Gothic Demi" panose="020B0703020102020204" pitchFamily="34" charset="0"/>
              </a:defRPr>
            </a:lvl1pPr>
          </a:lstStyle>
          <a:p>
            <a:fld id="{B027D065-046B-4F41-943F-1C647B233B40}" type="datetimeFigureOut">
              <a:rPr lang="en-US" smtClean="0"/>
              <a:t>07-May-15</a:t>
            </a:fld>
            <a:endParaRPr lang="en-US"/>
          </a:p>
        </p:txBody>
      </p:sp>
      <p:sp>
        <p:nvSpPr>
          <p:cNvPr id="6" name="Slide Number Placeholder 5"/>
          <p:cNvSpPr>
            <a:spLocks noGrp="1"/>
          </p:cNvSpPr>
          <p:nvPr>
            <p:ph type="sldNum" sz="quarter" idx="12"/>
          </p:nvPr>
        </p:nvSpPr>
        <p:spPr/>
        <p:txBody>
          <a:bodyPr/>
          <a:lstStyle>
            <a:lvl1pPr>
              <a:defRPr>
                <a:latin typeface="Franklin Gothic Demi" panose="020B0703020102020204" pitchFamily="34" charset="0"/>
              </a:defRPr>
            </a:lvl1pPr>
          </a:lstStyle>
          <a:p>
            <a:fld id="{767D09CD-E425-46C0-A98A-349AE41FC1A1}" type="slidenum">
              <a:rPr lang="en-US" smtClean="0"/>
              <a:t>‹#›</a:t>
            </a:fld>
            <a:endParaRPr lang="en-US"/>
          </a:p>
        </p:txBody>
      </p:sp>
      <p:pic>
        <p:nvPicPr>
          <p:cNvPr id="7" name="Picture 6"/>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20834834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d_Problems">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8" y="2920999"/>
            <a:ext cx="3053918" cy="3255963"/>
          </a:xfrm>
          <a:prstGeom prst="rect">
            <a:avLst/>
          </a:prstGeom>
          <a:solidFill>
            <a:srgbClr val="FFF7F7"/>
          </a:solidFill>
          <a:ln w="28575">
            <a:solidFill>
              <a:srgbClr val="FF000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
        <p:nvSpPr>
          <p:cNvPr id="8" name="Title 1"/>
          <p:cNvSpPr>
            <a:spLocks noGrp="1"/>
          </p:cNvSpPr>
          <p:nvPr>
            <p:ph type="title"/>
          </p:nvPr>
        </p:nvSpPr>
        <p:spPr>
          <a:xfrm>
            <a:off x="8881533" y="646330"/>
            <a:ext cx="3089805" cy="2274669"/>
          </a:xfrm>
          <a:prstGeom prst="rect">
            <a:avLst/>
          </a:prstGeom>
          <a:solidFill>
            <a:srgbClr val="FFF7F7"/>
          </a:solidFill>
          <a:ln w="1905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prstGeom prst="rect">
            <a:avLst/>
          </a:prstGeom>
          <a:solidFill>
            <a:srgbClr val="FF000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405467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olity Angl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32" y="1783664"/>
            <a:ext cx="3089805" cy="4052204"/>
          </a:xfrm>
          <a:prstGeom prst="rect">
            <a:avLst/>
          </a:prstGeom>
        </p:spPr>
      </p:pic>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452238"/>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452238"/>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16542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i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
        <p:nvSpPr>
          <p:cNvPr id="8" name="Title 1"/>
          <p:cNvSpPr>
            <a:spLocks noGrp="1"/>
          </p:cNvSpPr>
          <p:nvPr>
            <p:ph type="title"/>
          </p:nvPr>
        </p:nvSpPr>
        <p:spPr>
          <a:xfrm>
            <a:off x="8881533" y="646330"/>
            <a:ext cx="3089805" cy="2274669"/>
          </a:xfrm>
          <a:prstGeom prst="flowChartDocument">
            <a:avLst/>
          </a:prstGeom>
          <a:solidFill>
            <a:schemeClr val="bg2"/>
          </a:solidFill>
          <a:ln w="19050">
            <a:solidFill>
              <a:srgbClr val="F5812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F58120"/>
          </a:soli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7863" y="2374677"/>
            <a:ext cx="2637144" cy="3981673"/>
          </a:xfrm>
          <a:prstGeom prst="rect">
            <a:avLst/>
          </a:prstGeom>
        </p:spPr>
      </p:pic>
    </p:spTree>
    <p:extLst>
      <p:ext uri="{BB962C8B-B14F-4D97-AF65-F5344CB8AC3E}">
        <p14:creationId xmlns:p14="http://schemas.microsoft.com/office/powerpoint/2010/main" val="22302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CQ">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
        <p:nvSpPr>
          <p:cNvPr id="9" name="TextBox 8"/>
          <p:cNvSpPr txBox="1"/>
          <p:nvPr/>
        </p:nvSpPr>
        <p:spPr>
          <a:xfrm>
            <a:off x="1574099" y="6053697"/>
            <a:ext cx="9382125" cy="646331"/>
          </a:xfrm>
          <a:prstGeom prst="rect">
            <a:avLst/>
          </a:prstGeom>
          <a:solidFill>
            <a:schemeClr val="accent6">
              <a:lumMod val="20000"/>
              <a:lumOff val="80000"/>
            </a:schemeClr>
          </a:solidFill>
        </p:spPr>
        <p:txBody>
          <a:bodyPr wrap="square" rtlCol="0">
            <a:spAutoFit/>
          </a:bodyPr>
          <a:lstStyle/>
          <a:p>
            <a:pPr algn="ctr"/>
            <a:r>
              <a:rPr lang="en-US" sz="3600" dirty="0" smtClean="0">
                <a:latin typeface="Franklin Gothic Demi Cond" panose="020B0706030402020204" pitchFamily="34" charset="0"/>
              </a:rPr>
              <a:t>1. Skip                     2. Attempt          3. Mark n Review</a:t>
            </a:r>
            <a:endParaRPr lang="en-US" sz="3600" dirty="0">
              <a:latin typeface="Franklin Gothic Demi Cond" panose="020B0706030402020204" pitchFamily="34" charset="0"/>
            </a:endParaRPr>
          </a:p>
        </p:txBody>
      </p:sp>
      <p:pic>
        <p:nvPicPr>
          <p:cNvPr id="10" name="Picture 9"/>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34332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465138"/>
            <a:ext cx="10515600" cy="2218795"/>
          </a:xfrm>
        </p:spPr>
        <p:txBody>
          <a:bodyPr anchor="ctr"/>
          <a:lstStyle>
            <a:lvl1pPr algn="ctr">
              <a:defRPr sz="6000">
                <a:solidFill>
                  <a:schemeClr val="accent6">
                    <a:lumMod val="20000"/>
                    <a:lumOff val="80000"/>
                  </a:schemeClr>
                </a:solidFill>
                <a:latin typeface="Franklin Gothic Heavy" panose="020B0903020102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2921000"/>
            <a:ext cx="10515600" cy="3168651"/>
          </a:xfrm>
        </p:spPr>
        <p:txBody>
          <a:bodyPr>
            <a:normAutofit/>
          </a:bodyPr>
          <a:lstStyle>
            <a:lvl1pPr marL="457200" indent="-457200" algn="l">
              <a:buFont typeface="+mj-lt"/>
              <a:buAutoNum type="arabicPeriod"/>
              <a:defRPr sz="4400">
                <a:solidFill>
                  <a:schemeClr val="bg1"/>
                </a:solidFill>
                <a:latin typeface="Franklin Gothic Demi Cond" panose="020B07060304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pic>
        <p:nvPicPr>
          <p:cNvPr id="7" name="Picture 6"/>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68447618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20034"/>
            <a:ext cx="5181600" cy="5156929"/>
          </a:xfrm>
          <a:solidFill>
            <a:schemeClr val="tx1"/>
          </a:solidFill>
          <a:ln w="76200">
            <a:solidFill>
              <a:srgbClr val="92D05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020034"/>
            <a:ext cx="5181600" cy="5156929"/>
          </a:xfrm>
          <a:solidFill>
            <a:schemeClr val="tx1"/>
          </a:solidFill>
          <a:ln w="76200">
            <a:solidFill>
              <a:srgbClr val="00B0F0"/>
            </a:solidFill>
          </a:ln>
        </p:spPr>
        <p:txBody>
          <a:bodyPr>
            <a:normAutofit/>
          </a:bodyPr>
          <a:lstStyle>
            <a:lvl1pPr>
              <a:defRPr sz="3600">
                <a:solidFill>
                  <a:schemeClr val="bg1"/>
                </a:solidFill>
                <a:latin typeface="Franklin Gothic Demi" panose="020B0703020102020204" pitchFamily="34" charset="0"/>
              </a:defRPr>
            </a:lvl1pPr>
            <a:lvl2pPr>
              <a:defRPr sz="3600">
                <a:solidFill>
                  <a:schemeClr val="bg1"/>
                </a:solidFill>
                <a:latin typeface="Franklin Gothic Demi" panose="020B0703020102020204" pitchFamily="34" charset="0"/>
              </a:defRPr>
            </a:lvl2pPr>
            <a:lvl3pPr>
              <a:defRPr sz="3600">
                <a:solidFill>
                  <a:schemeClr val="bg1"/>
                </a:solidFill>
                <a:latin typeface="Franklin Gothic Demi" panose="020B0703020102020204" pitchFamily="34" charset="0"/>
              </a:defRPr>
            </a:lvl3pPr>
            <a:lvl4pPr>
              <a:defRPr sz="3600">
                <a:solidFill>
                  <a:schemeClr val="bg1"/>
                </a:solidFill>
                <a:latin typeface="Franklin Gothic Demi" panose="020B0703020102020204" pitchFamily="34" charset="0"/>
              </a:defRPr>
            </a:lvl4pPr>
            <a:lvl5pPr>
              <a:defRPr sz="3600">
                <a:solidFill>
                  <a:schemeClr val="bg1"/>
                </a:solidFill>
                <a:latin typeface="Franklin Gothic Demi" panose="020B07030201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027D065-046B-4F41-943F-1C647B233B40}" type="datetimeFigureOut">
              <a:rPr lang="en-US" smtClean="0"/>
              <a:t>07-May-15</a:t>
            </a:fld>
            <a:endParaRPr lang="en-US"/>
          </a:p>
        </p:txBody>
      </p:sp>
      <p:sp>
        <p:nvSpPr>
          <p:cNvPr id="7" name="Slide Number Placeholder 6"/>
          <p:cNvSpPr>
            <a:spLocks noGrp="1"/>
          </p:cNvSpPr>
          <p:nvPr>
            <p:ph type="sldNum" sz="quarter" idx="12"/>
          </p:nvPr>
        </p:nvSpPr>
        <p:spPr/>
        <p:txBody>
          <a:bodyPr/>
          <a:lstStyle/>
          <a:p>
            <a:fld id="{767D09CD-E425-46C0-A98A-349AE41FC1A1}" type="slidenum">
              <a:rPr lang="en-US" smtClean="0"/>
              <a:t>‹#›</a:t>
            </a:fld>
            <a:endParaRPr lang="en-US"/>
          </a:p>
        </p:txBody>
      </p:sp>
      <p:sp>
        <p:nvSpPr>
          <p:cNvPr id="10"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cxnSp>
        <p:nvCxnSpPr>
          <p:cNvPr id="8" name="Straight Connector 7"/>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4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bg/>
                                          </p:spTgt>
                                        </p:tgtEl>
                                        <p:attrNameLst>
                                          <p:attrName>style.visibility</p:attrName>
                                        </p:attrNameLst>
                                      </p:cBhvr>
                                      <p:to>
                                        <p:strVal val="visible"/>
                                      </p:to>
                                    </p:set>
                                    <p:animEffect transition="in" filter="fade">
                                      <p:cBhvr>
                                        <p:cTn id="29" dur="500"/>
                                        <p:tgtEl>
                                          <p:spTgt spid="4">
                                            <p:bg/>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animBg="1">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795524"/>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955800"/>
            <a:ext cx="5157787" cy="4255559"/>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955800"/>
            <a:ext cx="5157787" cy="4233863"/>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027D065-046B-4F41-943F-1C647B233B40}" type="datetimeFigureOut">
              <a:rPr lang="en-US" smtClean="0"/>
              <a:t>07-May-15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767D09CD-E425-46C0-A98A-349AE41FC1A1}" type="slidenum">
              <a:rPr lang="en-US" smtClean="0"/>
              <a:t>‹#›</a:t>
            </a:fld>
            <a:endParaRPr lang="en-US"/>
          </a:p>
        </p:txBody>
      </p:sp>
      <p:sp>
        <p:nvSpPr>
          <p:cNvPr id="11" name="Text Placeholder 2"/>
          <p:cNvSpPr>
            <a:spLocks noGrp="1"/>
          </p:cNvSpPr>
          <p:nvPr>
            <p:ph type="body" idx="13"/>
          </p:nvPr>
        </p:nvSpPr>
        <p:spPr>
          <a:xfrm>
            <a:off x="6196013" y="795524"/>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38200" y="93848"/>
            <a:ext cx="10515600" cy="701675"/>
          </a:xfrm>
          <a:prstGeom prst="roundRect">
            <a:avLst/>
          </a:prstGeom>
          <a:solidFill>
            <a:schemeClr val="tx1">
              <a:lumMod val="85000"/>
              <a:lumOff val="15000"/>
            </a:schemeClr>
          </a:solidFill>
          <a:ln>
            <a:no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5" name="Picture 14"/>
          <p:cNvPicPr>
            <a:picLocks noChangeAspect="1"/>
          </p:cNvPicPr>
          <p:nvPr/>
        </p:nvPicPr>
        <p:blipFill>
          <a:blip r:embed="rId2"/>
          <a:stretch>
            <a:fillRect/>
          </a:stretch>
        </p:blipFill>
        <p:spPr>
          <a:xfrm>
            <a:off x="4521200" y="6131387"/>
            <a:ext cx="2972018" cy="747508"/>
          </a:xfrm>
          <a:prstGeom prst="rect">
            <a:avLst/>
          </a:prstGeom>
        </p:spPr>
      </p:pic>
      <p:cxnSp>
        <p:nvCxnSpPr>
          <p:cNvPr id="14" name="Straight Connector 13"/>
          <p:cNvCxnSpPr/>
          <p:nvPr/>
        </p:nvCxnSpPr>
        <p:spPr>
          <a:xfrm flipH="1">
            <a:off x="6087533" y="1066800"/>
            <a:ext cx="8467" cy="5207000"/>
          </a:xfrm>
          <a:prstGeom prst="line">
            <a:avLst/>
          </a:prstGeom>
          <a:ln w="571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54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4000" b="0">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45534" y="1233488"/>
            <a:ext cx="5752042"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750454"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B027D065-046B-4F41-943F-1C647B233B40}" type="datetimeFigureOut">
              <a:rPr lang="en-US" smtClean="0"/>
              <a:t>07-May-15</a:t>
            </a:fld>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767D09CD-E425-46C0-A98A-349AE41FC1A1}"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panose="020B07030201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5" name="Straight Connector 4"/>
          <p:cNvCxnSpPr/>
          <p:nvPr/>
        </p:nvCxnSpPr>
        <p:spPr>
          <a:xfrm flipH="1">
            <a:off x="6087533" y="1066800"/>
            <a:ext cx="8467" cy="520700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8" name="Content Placeholder 7"/>
          <p:cNvSpPr>
            <a:spLocks noGrp="1"/>
          </p:cNvSpPr>
          <p:nvPr>
            <p:ph sz="quarter" idx="14"/>
          </p:nvPr>
        </p:nvSpPr>
        <p:spPr>
          <a:xfrm>
            <a:off x="0" y="4885267"/>
            <a:ext cx="2201333" cy="1972733"/>
          </a:xfrm>
        </p:spPr>
        <p:style>
          <a:lnRef idx="2">
            <a:schemeClr val="accent6"/>
          </a:lnRef>
          <a:fillRef idx="1">
            <a:schemeClr val="lt1"/>
          </a:fillRef>
          <a:effectRef idx="0">
            <a:schemeClr val="accent6"/>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7"/>
          <p:cNvSpPr>
            <a:spLocks noGrp="1"/>
          </p:cNvSpPr>
          <p:nvPr>
            <p:ph sz="quarter" idx="15"/>
          </p:nvPr>
        </p:nvSpPr>
        <p:spPr>
          <a:xfrm>
            <a:off x="9982200" y="4885266"/>
            <a:ext cx="2201333" cy="1972733"/>
          </a:xfrm>
        </p:spPr>
        <p:style>
          <a:lnRef idx="2">
            <a:schemeClr val="accent4"/>
          </a:lnRef>
          <a:fillRef idx="1">
            <a:schemeClr val="lt1"/>
          </a:fillRef>
          <a:effectRef idx="0">
            <a:schemeClr val="accent4"/>
          </a:effectRef>
          <a:fontRef idx="none"/>
        </p:style>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625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9" name="Picture 8"/>
          <p:cNvPicPr>
            <a:picLocks noChangeAspect="1"/>
          </p:cNvPicPr>
          <p:nvPr/>
        </p:nvPicPr>
        <p:blipFill>
          <a:blip r:embed="rId2"/>
          <a:stretch>
            <a:fillRect/>
          </a:stretch>
        </p:blipFill>
        <p:spPr>
          <a:xfrm>
            <a:off x="4521200" y="6131387"/>
            <a:ext cx="2972018" cy="747508"/>
          </a:xfrm>
          <a:prstGeom prst="rect">
            <a:avLst/>
          </a:prstGeom>
        </p:spPr>
      </p:pic>
    </p:spTree>
    <p:extLst>
      <p:ext uri="{BB962C8B-B14F-4D97-AF65-F5344CB8AC3E}">
        <p14:creationId xmlns:p14="http://schemas.microsoft.com/office/powerpoint/2010/main" val="52850543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27D065-046B-4F41-943F-1C647B233B40}" type="datetimeFigureOut">
              <a:rPr lang="en-US" smtClean="0"/>
              <a:t>07-May-15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7D09CD-E425-46C0-A98A-349AE41FC1A1}" type="slidenum">
              <a:rPr lang="en-US" smtClean="0"/>
              <a:t>‹#›</a:t>
            </a:fld>
            <a:endParaRPr lang="en-US"/>
          </a:p>
        </p:txBody>
      </p:sp>
    </p:spTree>
    <p:extLst>
      <p:ext uri="{BB962C8B-B14F-4D97-AF65-F5344CB8AC3E}">
        <p14:creationId xmlns:p14="http://schemas.microsoft.com/office/powerpoint/2010/main" val="38438360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170436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7D09CD-E425-46C0-A98A-349AE41FC1A1}" type="slidenum">
              <a:rPr lang="en-US" smtClean="0"/>
              <a:t>‹#›</a:t>
            </a:fld>
            <a:endParaRPr lang="en-US"/>
          </a:p>
        </p:txBody>
      </p:sp>
    </p:spTree>
    <p:extLst>
      <p:ext uri="{BB962C8B-B14F-4D97-AF65-F5344CB8AC3E}">
        <p14:creationId xmlns:p14="http://schemas.microsoft.com/office/powerpoint/2010/main" val="148462444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7D09CD-E425-46C0-A98A-349AE41FC1A1}" type="slidenum">
              <a:rPr lang="en-US" smtClean="0"/>
              <a:t>‹#›</a:t>
            </a:fld>
            <a:endParaRPr lang="en-US"/>
          </a:p>
        </p:txBody>
      </p:sp>
    </p:spTree>
    <p:extLst>
      <p:ext uri="{BB962C8B-B14F-4D97-AF65-F5344CB8AC3E}">
        <p14:creationId xmlns:p14="http://schemas.microsoft.com/office/powerpoint/2010/main" val="140055785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Tree>
    <p:extLst>
      <p:ext uri="{BB962C8B-B14F-4D97-AF65-F5344CB8AC3E}">
        <p14:creationId xmlns:p14="http://schemas.microsoft.com/office/powerpoint/2010/main" val="422450488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
        <p:nvSpPr>
          <p:cNvPr id="8" name="Content Placeholder 7"/>
          <p:cNvSpPr>
            <a:spLocks noGrp="1"/>
          </p:cNvSpPr>
          <p:nvPr>
            <p:ph sz="quarter" idx="13"/>
          </p:nvPr>
        </p:nvSpPr>
        <p:spPr>
          <a:xfrm>
            <a:off x="8704263" y="365125"/>
            <a:ext cx="2649537"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
          </p:nvPr>
        </p:nvSpPr>
        <p:spPr>
          <a:xfrm>
            <a:off x="838200" y="939800"/>
            <a:ext cx="7772400" cy="5237163"/>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838200" y="134938"/>
            <a:ext cx="7772400" cy="701675"/>
          </a:xfrm>
          <a:prstGeom prst="roundRec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lstStyle>
            <a:lvl1pPr algn="ctr">
              <a:defRPr>
                <a:solidFill>
                  <a:schemeClr val="bg1"/>
                </a:solidFill>
                <a:latin typeface="Franklin Gothic Heavy" panose="020B09030201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2427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8B553A1D-5025-4CF8-9865-8F178138CE7B}" type="datetimeFigureOut">
              <a:rPr lang="en-US" smtClean="0"/>
              <a:t>07-May-15</a:t>
            </a:fld>
            <a:endParaRPr lang="en-US"/>
          </a:p>
        </p:txBody>
      </p:sp>
      <p:sp>
        <p:nvSpPr>
          <p:cNvPr id="8" name="Footer Placeholder 7"/>
          <p:cNvSpPr>
            <a:spLocks noGrp="1"/>
          </p:cNvSpPr>
          <p:nvPr>
            <p:ph type="ftr" sz="quarter" idx="11"/>
          </p:nvPr>
        </p:nvSpPr>
        <p:spPr/>
        <p:txBody>
          <a:bodyPr/>
          <a:lstStyle>
            <a:lvl1pPr>
              <a:defRPr>
                <a:latin typeface="Franklin Gothic Demi Cond" panose="020B0706030402020204"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F062ECE9-062B-4049-8868-5AB493227627}"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9254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5_Comparison without head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94906"/>
            <a:ext cx="5157787" cy="971894"/>
          </a:xfrm>
          <a:prstGeom prst="roundRect">
            <a:avLst/>
          </a:prstGeom>
          <a:solidFill>
            <a:schemeClr val="tx1">
              <a:lumMod val="85000"/>
              <a:lumOff val="15000"/>
            </a:schemeClr>
          </a:solidFill>
          <a:ln w="57150">
            <a:solidFill>
              <a:srgbClr val="92D050"/>
            </a:solidFill>
          </a:ln>
        </p:spPr>
        <p:style>
          <a:lnRef idx="1">
            <a:schemeClr val="accent2"/>
          </a:lnRef>
          <a:fillRef idx="2">
            <a:schemeClr val="accent2"/>
          </a:fillRef>
          <a:effectRef idx="1">
            <a:schemeClr val="accent2"/>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233488"/>
            <a:ext cx="5157787" cy="4977872"/>
          </a:xfrm>
        </p:spPr>
        <p:txBody>
          <a:bodyPr>
            <a:normAutofit/>
          </a:bodyPr>
          <a:lstStyle>
            <a:lvl1pPr marL="2286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1pPr>
            <a:lvl2pPr marL="6858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2pPr>
            <a:lvl3pPr marL="11430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3pPr>
            <a:lvl4pPr marL="16002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4pPr>
            <a:lvl5pPr marL="2057400" indent="-228600">
              <a:buClr>
                <a:srgbClr val="00B050"/>
              </a:buClr>
              <a:buFont typeface="Wingdings" panose="05000000000000000000" pitchFamily="2" charset="2"/>
              <a:buChar char="q"/>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196013" y="1233488"/>
            <a:ext cx="5157787" cy="4956175"/>
          </a:xfrm>
        </p:spPr>
        <p:txBody>
          <a:bodyPr>
            <a:normAutofit/>
          </a:bodyPr>
          <a:lstStyle>
            <a:lvl1pPr marL="228600" indent="-228600">
              <a:buClr>
                <a:srgbClr val="FFC000"/>
              </a:buClr>
              <a:buFont typeface="Wingdings" panose="05000000000000000000" pitchFamily="2" charset="2"/>
              <a:buChar char="§"/>
              <a:defRPr sz="3600">
                <a:solidFill>
                  <a:schemeClr val="bg1"/>
                </a:solidFill>
                <a:latin typeface="Franklin Gothic Demi Cond" panose="020B0706030402020204" pitchFamily="34" charset="0"/>
              </a:defRPr>
            </a:lvl1pPr>
            <a:lvl2pPr>
              <a:buClr>
                <a:srgbClr val="FFC000"/>
              </a:buClr>
              <a:defRPr sz="3600">
                <a:solidFill>
                  <a:schemeClr val="bg1"/>
                </a:solidFill>
                <a:latin typeface="Franklin Gothic Demi Cond" panose="020B0706030402020204" pitchFamily="34" charset="0"/>
              </a:defRPr>
            </a:lvl2pPr>
            <a:lvl3pPr>
              <a:buClr>
                <a:srgbClr val="FFC000"/>
              </a:buClr>
              <a:defRPr sz="3600">
                <a:solidFill>
                  <a:schemeClr val="bg1"/>
                </a:solidFill>
                <a:latin typeface="Franklin Gothic Demi Cond" panose="020B0706030402020204" pitchFamily="34" charset="0"/>
              </a:defRPr>
            </a:lvl3pPr>
            <a:lvl4pPr>
              <a:buClr>
                <a:srgbClr val="FFC000"/>
              </a:buClr>
              <a:defRPr sz="3600">
                <a:solidFill>
                  <a:schemeClr val="bg1"/>
                </a:solidFill>
                <a:latin typeface="Franklin Gothic Demi Cond" panose="020B0706030402020204" pitchFamily="34" charset="0"/>
              </a:defRPr>
            </a:lvl4pPr>
            <a:lvl5pPr>
              <a:buClr>
                <a:srgbClr val="FFC000"/>
              </a:buClr>
              <a:defRPr sz="3600">
                <a:solidFill>
                  <a:schemeClr val="bg1"/>
                </a:solidFill>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latin typeface="Franklin Gothic Demi Cond" panose="020B0706030402020204" pitchFamily="34" charset="0"/>
              </a:defRPr>
            </a:lvl1pPr>
          </a:lstStyle>
          <a:p>
            <a:fld id="{8B553A1D-5025-4CF8-9865-8F178138CE7B}" type="datetimeFigureOut">
              <a:rPr lang="en-US" smtClean="0"/>
              <a:t>07-May-15</a:t>
            </a:fld>
            <a:endParaRPr lang="en-US"/>
          </a:p>
        </p:txBody>
      </p:sp>
      <p:sp>
        <p:nvSpPr>
          <p:cNvPr id="8" name="Footer Placeholder 7"/>
          <p:cNvSpPr>
            <a:spLocks noGrp="1"/>
          </p:cNvSpPr>
          <p:nvPr>
            <p:ph type="ftr" sz="quarter" idx="11"/>
          </p:nvPr>
        </p:nvSpPr>
        <p:spPr/>
        <p:txBody>
          <a:bodyPr/>
          <a:lstStyle>
            <a:lvl1pPr>
              <a:defRPr>
                <a:latin typeface="Franklin Gothic Demi Cond" panose="020B0706030402020204"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Franklin Gothic Demi Cond" panose="020B0706030402020204" pitchFamily="34" charset="0"/>
              </a:defRPr>
            </a:lvl1pPr>
          </a:lstStyle>
          <a:p>
            <a:fld id="{F062ECE9-062B-4049-8868-5AB493227627}" type="slidenum">
              <a:rPr lang="en-US" smtClean="0"/>
              <a:t>‹#›</a:t>
            </a:fld>
            <a:endParaRPr lang="en-US"/>
          </a:p>
        </p:txBody>
      </p:sp>
      <p:sp>
        <p:nvSpPr>
          <p:cNvPr id="11" name="Text Placeholder 2"/>
          <p:cNvSpPr>
            <a:spLocks noGrp="1"/>
          </p:cNvSpPr>
          <p:nvPr>
            <p:ph type="body" idx="13"/>
          </p:nvPr>
        </p:nvSpPr>
        <p:spPr>
          <a:xfrm>
            <a:off x="6196013" y="94906"/>
            <a:ext cx="5157787" cy="971894"/>
          </a:xfrm>
          <a:prstGeom prst="roundRect">
            <a:avLst/>
          </a:prstGeom>
          <a:solidFill>
            <a:schemeClr val="tx1">
              <a:lumMod val="85000"/>
              <a:lumOff val="15000"/>
            </a:schemeClr>
          </a:solidFill>
          <a:ln w="57150">
            <a:solidFill>
              <a:srgbClr val="FFC000"/>
            </a:solidFill>
          </a:ln>
        </p:spPr>
        <p:style>
          <a:lnRef idx="1">
            <a:schemeClr val="accent6"/>
          </a:lnRef>
          <a:fillRef idx="2">
            <a:schemeClr val="accent6"/>
          </a:fillRef>
          <a:effectRef idx="1">
            <a:schemeClr val="accent6"/>
          </a:effectRef>
          <a:fontRef idx="none"/>
        </p:style>
        <p:txBody>
          <a:bodyPr anchor="ctr">
            <a:noAutofit/>
          </a:bodyPr>
          <a:lstStyle>
            <a:lvl1pPr marL="0" indent="0" algn="ctr">
              <a:buNone/>
              <a:defRPr sz="3600" b="1">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76778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mart_art_No_ANIM">
    <p:bg>
      <p:bgRef idx="1003">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14400"/>
            <a:ext cx="10515600" cy="5262563"/>
          </a:xfrm>
        </p:spPr>
        <p:txBody>
          <a:bodyPr>
            <a:normAutofit/>
          </a:bodyPr>
          <a:lstStyle>
            <a:lvl1pPr marL="2286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tx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
        <p:nvSpPr>
          <p:cNvPr id="8" name="Title 1"/>
          <p:cNvSpPr>
            <a:spLocks noGrp="1"/>
          </p:cNvSpPr>
          <p:nvPr>
            <p:ph type="title"/>
          </p:nvPr>
        </p:nvSpPr>
        <p:spPr>
          <a:xfrm>
            <a:off x="838200" y="93848"/>
            <a:ext cx="10515600" cy="701675"/>
          </a:xfrm>
          <a:prstGeom prst="roundRect">
            <a:avLst/>
          </a:prstGeom>
          <a:solidFill>
            <a:schemeClr val="accent4">
              <a:lumMod val="20000"/>
              <a:lumOff val="80000"/>
            </a:schemeClr>
          </a:solidFill>
          <a:ln w="38100">
            <a:solidFill>
              <a:srgbClr val="FFC000"/>
            </a:solidFill>
          </a:ln>
        </p:spPr>
        <p:style>
          <a:lnRef idx="2">
            <a:schemeClr val="accent5"/>
          </a:lnRef>
          <a:fillRef idx="1">
            <a:schemeClr val="lt1"/>
          </a:fillRef>
          <a:effectRef idx="0">
            <a:schemeClr val="accent5"/>
          </a:effectRef>
          <a:fontRef idx="none"/>
        </p:style>
        <p:txBody>
          <a:bodyPr/>
          <a:lstStyle>
            <a:lvl1pPr algn="ctr">
              <a:defRPr>
                <a:solidFill>
                  <a:schemeClr val="tx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2" name="Picture 1"/>
          <p:cNvPicPr>
            <a:picLocks noChangeAspect="1"/>
          </p:cNvPicPr>
          <p:nvPr/>
        </p:nvPicPr>
        <p:blipFill>
          <a:blip r:embed="rId2"/>
          <a:stretch>
            <a:fillRect/>
          </a:stretch>
        </p:blipFill>
        <p:spPr>
          <a:xfrm rot="16200000">
            <a:off x="9632754" y="2885257"/>
            <a:ext cx="4089836" cy="1028656"/>
          </a:xfrm>
          <a:prstGeom prst="rect">
            <a:avLst/>
          </a:prstGeom>
        </p:spPr>
      </p:pic>
    </p:spTree>
    <p:extLst>
      <p:ext uri="{BB962C8B-B14F-4D97-AF65-F5344CB8AC3E}">
        <p14:creationId xmlns:p14="http://schemas.microsoft.com/office/powerpoint/2010/main" val="39737085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ecap">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6616" y="127321"/>
            <a:ext cx="10035251" cy="6049641"/>
          </a:xfrm>
        </p:spPr>
        <p:txBody>
          <a:bodyPr>
            <a:normAutofit/>
          </a:bodyPr>
          <a:lstStyle>
            <a:lvl1pPr marL="2286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Ø"/>
              <a:defRPr sz="44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pic>
        <p:nvPicPr>
          <p:cNvPr id="2" name="Picture 1"/>
          <p:cNvPicPr>
            <a:picLocks noChangeAspect="1"/>
          </p:cNvPicPr>
          <p:nvPr/>
        </p:nvPicPr>
        <p:blipFill>
          <a:blip r:embed="rId2"/>
          <a:stretch>
            <a:fillRect/>
          </a:stretch>
        </p:blipFill>
        <p:spPr>
          <a:xfrm rot="5400000">
            <a:off x="9692668" y="2774938"/>
            <a:ext cx="4089836" cy="1028656"/>
          </a:xfrm>
          <a:prstGeom prst="rect">
            <a:avLst/>
          </a:prstGeom>
        </p:spPr>
      </p:pic>
      <p:pic>
        <p:nvPicPr>
          <p:cNvPr id="11" name="Picture 10"/>
          <p:cNvPicPr>
            <a:picLocks noChangeAspect="1"/>
          </p:cNvPicPr>
          <p:nvPr/>
        </p:nvPicPr>
        <p:blipFill>
          <a:blip r:embed="rId3"/>
          <a:stretch>
            <a:fillRect/>
          </a:stretch>
        </p:blipFill>
        <p:spPr>
          <a:xfrm rot="16200000">
            <a:off x="-2128837" y="2490959"/>
            <a:ext cx="5829344" cy="1596615"/>
          </a:xfrm>
          <a:prstGeom prst="rect">
            <a:avLst/>
          </a:prstGeom>
        </p:spPr>
      </p:pic>
    </p:spTree>
    <p:extLst>
      <p:ext uri="{BB962C8B-B14F-4D97-AF65-F5344CB8AC3E}">
        <p14:creationId xmlns:p14="http://schemas.microsoft.com/office/powerpoint/2010/main" val="388300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lf_Study">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87868"/>
            <a:ext cx="7755466"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609" y="3091681"/>
            <a:ext cx="3810000" cy="2857500"/>
          </a:xfrm>
          <a:prstGeom prst="rect">
            <a:avLst/>
          </a:prstGeom>
        </p:spPr>
      </p:pic>
      <p:sp>
        <p:nvSpPr>
          <p:cNvPr id="9" name="TextBox 8"/>
          <p:cNvSpPr txBox="1"/>
          <p:nvPr/>
        </p:nvSpPr>
        <p:spPr>
          <a:xfrm>
            <a:off x="8238067" y="0"/>
            <a:ext cx="3759200" cy="646331"/>
          </a:xfrm>
          <a:prstGeom prst="rect">
            <a:avLst/>
          </a:prstGeom>
          <a:solidFill>
            <a:srgbClr val="FF0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latin typeface="Franklin Gothic Heavy" panose="020B0903020102020204" pitchFamily="34" charset="0"/>
              </a:rPr>
              <a:t>Self Study</a:t>
            </a:r>
            <a:endParaRPr lang="en-US" sz="3600" dirty="0">
              <a:latin typeface="Franklin Gothic Heavy" panose="020B0903020102020204" pitchFamily="34" charset="0"/>
            </a:endParaRPr>
          </a:p>
        </p:txBody>
      </p:sp>
      <p:pic>
        <p:nvPicPr>
          <p:cNvPr id="12" name="Picture 11"/>
          <p:cNvPicPr>
            <a:picLocks noChangeAspect="1"/>
          </p:cNvPicPr>
          <p:nvPr/>
        </p:nvPicPr>
        <p:blipFill>
          <a:blip r:embed="rId3"/>
          <a:stretch>
            <a:fillRect/>
          </a:stretch>
        </p:blipFill>
        <p:spPr>
          <a:xfrm>
            <a:off x="4521200" y="6131387"/>
            <a:ext cx="2972018" cy="747508"/>
          </a:xfrm>
          <a:prstGeom prst="rect">
            <a:avLst/>
          </a:prstGeom>
        </p:spPr>
      </p:pic>
      <p:sp>
        <p:nvSpPr>
          <p:cNvPr id="8" name="Title 1"/>
          <p:cNvSpPr>
            <a:spLocks noGrp="1"/>
          </p:cNvSpPr>
          <p:nvPr>
            <p:ph type="title"/>
          </p:nvPr>
        </p:nvSpPr>
        <p:spPr>
          <a:xfrm>
            <a:off x="8259353" y="646331"/>
            <a:ext cx="3712513" cy="2799602"/>
          </a:xfrm>
          <a:prstGeom prst="downArrowCallout">
            <a:avLst/>
          </a:prstGeom>
          <a:solidFill>
            <a:schemeClr val="tx1">
              <a:lumMod val="85000"/>
              <a:lumOff val="15000"/>
            </a:schemeClr>
          </a:solidFill>
          <a:ln w="38100">
            <a:solidFill>
              <a:srgbClr val="FF0000"/>
            </a:solidFill>
          </a:ln>
        </p:spPr>
        <p:style>
          <a:lnRef idx="2">
            <a:schemeClr val="accent5"/>
          </a:lnRef>
          <a:fillRef idx="1">
            <a:schemeClr val="lt1"/>
          </a:fillRef>
          <a:effectRef idx="0">
            <a:schemeClr val="accent5"/>
          </a:effectRef>
          <a:fontRef idx="none"/>
        </p:style>
        <p:txBody>
          <a:bodyPr>
            <a:noAutofit/>
          </a:bodyPr>
          <a:lstStyle>
            <a:lvl1pPr algn="ctr">
              <a:defRPr sz="4400">
                <a:solidFill>
                  <a:schemeClr val="bg1"/>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9308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ight 3rd Blank">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3">
              <a:lumMod val="20000"/>
              <a:lumOff val="80000"/>
            </a:schemeClr>
          </a:solidFill>
          <a:ln w="28575">
            <a:solidFill>
              <a:schemeClr val="accent2">
                <a:lumMod val="60000"/>
                <a:lumOff val="40000"/>
              </a:schemeClr>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2">
              <a:lumMod val="20000"/>
              <a:lumOff val="80000"/>
            </a:schemeClr>
          </a:solidFill>
          <a:ln w="38100">
            <a:solidFill>
              <a:srgbClr val="FF660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416287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2736883"/>
            <a:ext cx="3089805" cy="3440079"/>
          </a:xfrm>
          <a:prstGeom prst="rect">
            <a:avLst/>
          </a:prstGeom>
          <a:solidFill>
            <a:schemeClr val="accent6">
              <a:lumMod val="20000"/>
              <a:lumOff val="80000"/>
            </a:schemeClr>
          </a:solidFill>
          <a:ln w="28575">
            <a:solidFill>
              <a:srgbClr val="00B050"/>
            </a:solid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
        <p:nvSpPr>
          <p:cNvPr id="8" name="Title 1"/>
          <p:cNvSpPr>
            <a:spLocks noGrp="1"/>
          </p:cNvSpPr>
          <p:nvPr>
            <p:ph type="title"/>
          </p:nvPr>
        </p:nvSpPr>
        <p:spPr>
          <a:xfrm>
            <a:off x="8881533" y="646331"/>
            <a:ext cx="3090333" cy="2090552"/>
          </a:xfrm>
          <a:prstGeom prst="rect">
            <a:avLst/>
          </a:prstGeom>
          <a:solidFill>
            <a:schemeClr val="accent6">
              <a:lumMod val="20000"/>
              <a:lumOff val="80000"/>
            </a:schemeClr>
          </a:solidFill>
          <a:ln w="38100">
            <a:solidFill>
              <a:schemeClr val="accent6">
                <a:lumMod val="50000"/>
              </a:schemeClr>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00B05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359380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olity">
    <p:spTree>
      <p:nvGrpSpPr>
        <p:cNvPr id="1" name=""/>
        <p:cNvGrpSpPr/>
        <p:nvPr/>
      </p:nvGrpSpPr>
      <p:grpSpPr>
        <a:xfrm>
          <a:off x="0" y="0"/>
          <a:ext cx="0" cy="0"/>
          <a:chOff x="0" y="0"/>
          <a:chExt cx="0" cy="0"/>
        </a:xfrm>
      </p:grpSpPr>
      <p:sp>
        <p:nvSpPr>
          <p:cNvPr id="20" name="Content Placeholder 19"/>
          <p:cNvSpPr>
            <a:spLocks noGrp="1"/>
          </p:cNvSpPr>
          <p:nvPr>
            <p:ph sz="quarter" idx="14"/>
          </p:nvPr>
        </p:nvSpPr>
        <p:spPr>
          <a:xfrm>
            <a:off x="8881533" y="1718733"/>
            <a:ext cx="3089805" cy="4458229"/>
          </a:xfrm>
          <a:prstGeom prst="flowChartManualInput">
            <a:avLst/>
          </a:prstGeom>
          <a:solidFill>
            <a:schemeClr val="accent5">
              <a:lumMod val="20000"/>
              <a:lumOff val="80000"/>
            </a:schemeClr>
          </a:solidFill>
          <a:ln w="28575">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2286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1pPr>
            <a:lvl2pPr marL="6858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2pPr>
            <a:lvl3pPr marL="11430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3pPr>
            <a:lvl4pPr marL="16002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4pPr>
            <a:lvl5pPr marL="2057400" indent="-228600">
              <a:buClr>
                <a:srgbClr val="FFC000"/>
              </a:buClr>
              <a:buFont typeface="Wingdings" panose="05000000000000000000" pitchFamily="2" charset="2"/>
              <a:buChar char="q"/>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
        <p:nvSpPr>
          <p:cNvPr id="8" name="Title 1"/>
          <p:cNvSpPr>
            <a:spLocks noGrp="1"/>
          </p:cNvSpPr>
          <p:nvPr>
            <p:ph type="title"/>
          </p:nvPr>
        </p:nvSpPr>
        <p:spPr>
          <a:xfrm>
            <a:off x="8881533" y="646331"/>
            <a:ext cx="3090333" cy="2090552"/>
          </a:xfrm>
          <a:prstGeom prst="flowChartDocument">
            <a:avLst/>
          </a:prstGeom>
          <a:solidFill>
            <a:schemeClr val="accent5">
              <a:lumMod val="20000"/>
              <a:lumOff val="80000"/>
            </a:schemeClr>
          </a:solidFill>
          <a:ln w="38100">
            <a:solidFill>
              <a:srgbClr val="7030A0"/>
            </a:solidFill>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2063" y="0"/>
            <a:ext cx="3089275" cy="646113"/>
          </a:xfrm>
          <a:solidFill>
            <a:srgbClr val="7030A0"/>
          </a:solidFill>
          <a:ln>
            <a:solidFill>
              <a:schemeClr val="accent6">
                <a:lumMod val="50000"/>
              </a:schemeClr>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78266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conomic Survey">
    <p:spTree>
      <p:nvGrpSpPr>
        <p:cNvPr id="1" name=""/>
        <p:cNvGrpSpPr/>
        <p:nvPr/>
      </p:nvGrpSpPr>
      <p:grpSpPr>
        <a:xfrm>
          <a:off x="0" y="0"/>
          <a:ext cx="0" cy="0"/>
          <a:chOff x="0" y="0"/>
          <a:chExt cx="0" cy="0"/>
        </a:xfrm>
      </p:grpSpPr>
      <p:sp>
        <p:nvSpPr>
          <p:cNvPr id="9" name="Content Placeholder 19"/>
          <p:cNvSpPr>
            <a:spLocks noGrp="1"/>
          </p:cNvSpPr>
          <p:nvPr>
            <p:ph sz="quarter" idx="14"/>
          </p:nvPr>
        </p:nvSpPr>
        <p:spPr>
          <a:xfrm>
            <a:off x="8886547" y="2410179"/>
            <a:ext cx="3071673" cy="3766783"/>
          </a:xfrm>
          <a:prstGeom prst="rect">
            <a:avLst/>
          </a:prstGeom>
          <a:solidFill>
            <a:schemeClr val="accent5">
              <a:lumMod val="20000"/>
              <a:lumOff val="80000"/>
            </a:schemeClr>
          </a:solidFill>
          <a:ln w="38100">
            <a:noFill/>
          </a:ln>
        </p:spPr>
        <p:style>
          <a:lnRef idx="2">
            <a:schemeClr val="accent5"/>
          </a:lnRef>
          <a:fillRef idx="1">
            <a:schemeClr val="lt1"/>
          </a:fillRef>
          <a:effectRef idx="0">
            <a:schemeClr val="accent5"/>
          </a:effectRef>
          <a:fontRef idx="none"/>
        </p:style>
        <p:txBody>
          <a:bodyPr>
            <a:noAutofit/>
          </a:bodyPr>
          <a:lstStyle>
            <a:lvl1pPr>
              <a:defRPr sz="3200">
                <a:latin typeface="Franklin Gothic Demi Cond" panose="020B0706030402020204" pitchFamily="34" charset="0"/>
              </a:defRPr>
            </a:lvl1pPr>
            <a:lvl2pPr>
              <a:defRPr sz="3200">
                <a:latin typeface="Franklin Gothic Demi Cond" panose="020B0706030402020204" pitchFamily="34" charset="0"/>
              </a:defRPr>
            </a:lvl2pPr>
            <a:lvl3pPr>
              <a:defRPr sz="3200">
                <a:latin typeface="Franklin Gothic Demi Cond" panose="020B0706030402020204" pitchFamily="34" charset="0"/>
              </a:defRPr>
            </a:lvl3pPr>
            <a:lvl4pPr>
              <a:defRPr sz="3200">
                <a:latin typeface="Franklin Gothic Demi Cond" panose="020B0706030402020204" pitchFamily="34" charset="0"/>
              </a:defRPr>
            </a:lvl4pPr>
            <a:lvl5pPr>
              <a:defRPr sz="3200">
                <a:latin typeface="Franklin Gothic Demi Cond" panose="020B07060304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idx="1"/>
          </p:nvPr>
        </p:nvSpPr>
        <p:spPr>
          <a:xfrm>
            <a:off x="321733" y="287868"/>
            <a:ext cx="8498331" cy="5889096"/>
          </a:xfrm>
        </p:spPr>
        <p:txBody>
          <a:bodyPr>
            <a:normAutofit/>
          </a:bodyPr>
          <a:lstStyle>
            <a:lvl1pPr marL="7429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1pPr>
            <a:lvl2pPr marL="12001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2pPr>
            <a:lvl3pPr marL="16573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3pPr>
            <a:lvl4pPr marL="21145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4pPr>
            <a:lvl5pPr marL="2571750" indent="-742950">
              <a:buClr>
                <a:srgbClr val="FFC000"/>
              </a:buClr>
              <a:buFont typeface="+mj-lt"/>
              <a:buAutoNum type="arabicPeriod"/>
              <a:defRPr sz="4000">
                <a:solidFill>
                  <a:schemeClr val="bg1"/>
                </a:solidFill>
                <a:latin typeface="Franklin Gothic Demi" panose="020B0703020102020204" pitchFamily="34" charset="0"/>
                <a:cs typeface="Segoe UI Semibold" panose="020B07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27D065-046B-4F41-943F-1C647B233B40}" type="datetimeFigureOut">
              <a:rPr lang="en-US" smtClean="0"/>
              <a:t>07-May-15</a:t>
            </a:fld>
            <a:endParaRPr lang="en-US"/>
          </a:p>
        </p:txBody>
      </p:sp>
      <p:sp>
        <p:nvSpPr>
          <p:cNvPr id="6" name="Slide Number Placeholder 5"/>
          <p:cNvSpPr>
            <a:spLocks noGrp="1"/>
          </p:cNvSpPr>
          <p:nvPr>
            <p:ph type="sldNum" sz="quarter" idx="12"/>
          </p:nvPr>
        </p:nvSpPr>
        <p:spPr/>
        <p:txBody>
          <a:bodyPr/>
          <a:lstStyle/>
          <a:p>
            <a:fld id="{767D09CD-E425-46C0-A98A-349AE41FC1A1}" type="slidenum">
              <a:rPr lang="en-US" smtClean="0"/>
              <a:t>‹#›</a:t>
            </a:fld>
            <a:endParaRPr lang="en-US"/>
          </a:p>
        </p:txBody>
      </p:sp>
      <p:sp>
        <p:nvSpPr>
          <p:cNvPr id="8" name="Title 1"/>
          <p:cNvSpPr>
            <a:spLocks noGrp="1"/>
          </p:cNvSpPr>
          <p:nvPr>
            <p:ph type="title"/>
          </p:nvPr>
        </p:nvSpPr>
        <p:spPr>
          <a:xfrm>
            <a:off x="8895425" y="410964"/>
            <a:ext cx="3062795" cy="1999215"/>
          </a:xfrm>
          <a:prstGeom prst="rect">
            <a:avLst/>
          </a:prstGeom>
          <a:solidFill>
            <a:schemeClr val="bg2"/>
          </a:solidFill>
          <a:ln w="38100">
            <a:solidFill>
              <a:schemeClr val="accent5">
                <a:lumMod val="75000"/>
              </a:schemeClr>
            </a:solidFill>
            <a:prstDash val="solid"/>
          </a:ln>
        </p:spPr>
        <p:style>
          <a:lnRef idx="2">
            <a:schemeClr val="accent5"/>
          </a:lnRef>
          <a:fillRef idx="1">
            <a:schemeClr val="lt1"/>
          </a:fillRef>
          <a:effectRef idx="0">
            <a:schemeClr val="accent5"/>
          </a:effectRef>
          <a:fontRef idx="none"/>
        </p:style>
        <p:txBody>
          <a:bodyPr>
            <a:noAutofit/>
          </a:bodyPr>
          <a:lstStyle>
            <a:lvl1pPr algn="ctr">
              <a:defRPr sz="4000">
                <a:solidFill>
                  <a:schemeClr val="bg2">
                    <a:lumMod val="25000"/>
                  </a:schemeClr>
                </a:solidFill>
                <a:latin typeface="Franklin Gothic Demi Cond" panose="020B0706030402020204" pitchFamily="34" charset="0"/>
                <a:ea typeface="Segoe UI Black" panose="020B0A02040204020203" pitchFamily="34" charset="0"/>
                <a:cs typeface="Segoe UI Black" panose="020B0A02040204020203" pitchFamily="34" charset="0"/>
              </a:defRPr>
            </a:lvl1pPr>
          </a:lstStyle>
          <a:p>
            <a:r>
              <a:rPr lang="en-US" smtClean="0"/>
              <a:t>Click to edit Master title style</a:t>
            </a:r>
            <a:endParaRPr lang="en-US" dirty="0"/>
          </a:p>
        </p:txBody>
      </p:sp>
      <p:pic>
        <p:nvPicPr>
          <p:cNvPr id="12" name="Picture 11"/>
          <p:cNvPicPr>
            <a:picLocks noChangeAspect="1"/>
          </p:cNvPicPr>
          <p:nvPr/>
        </p:nvPicPr>
        <p:blipFill>
          <a:blip r:embed="rId2"/>
          <a:stretch>
            <a:fillRect/>
          </a:stretch>
        </p:blipFill>
        <p:spPr>
          <a:xfrm>
            <a:off x="4521200" y="6131387"/>
            <a:ext cx="2972018" cy="747508"/>
          </a:xfrm>
          <a:prstGeom prst="rect">
            <a:avLst/>
          </a:prstGeom>
        </p:spPr>
      </p:pic>
      <p:sp>
        <p:nvSpPr>
          <p:cNvPr id="18" name="Text Placeholder 17"/>
          <p:cNvSpPr>
            <a:spLocks noGrp="1"/>
          </p:cNvSpPr>
          <p:nvPr>
            <p:ph type="body" sz="quarter" idx="13"/>
          </p:nvPr>
        </p:nvSpPr>
        <p:spPr>
          <a:xfrm>
            <a:off x="8881532" y="0"/>
            <a:ext cx="3085565" cy="646113"/>
          </a:xfrm>
          <a:gradFill flip="none" rotWithShape="1">
            <a:gsLst>
              <a:gs pos="0">
                <a:srgbClr val="384A92">
                  <a:shade val="30000"/>
                  <a:satMod val="115000"/>
                </a:srgbClr>
              </a:gs>
              <a:gs pos="50000">
                <a:srgbClr val="384A92">
                  <a:shade val="67500"/>
                  <a:satMod val="115000"/>
                </a:srgbClr>
              </a:gs>
              <a:gs pos="100000">
                <a:srgbClr val="384A92">
                  <a:shade val="100000"/>
                  <a:satMod val="115000"/>
                </a:srgbClr>
              </a:gs>
            </a:gsLst>
            <a:lin ang="16200000" scaled="1"/>
            <a:tileRect/>
          </a:gradFill>
          <a:ln>
            <a:solidFill>
              <a:srgbClr val="384A92"/>
            </a:solidFill>
          </a:ln>
        </p:spPr>
        <p:style>
          <a:lnRef idx="1">
            <a:schemeClr val="accent2"/>
          </a:lnRef>
          <a:fillRef idx="3">
            <a:schemeClr val="accent2"/>
          </a:fillRef>
          <a:effectRef idx="2">
            <a:schemeClr val="accent2"/>
          </a:effectRef>
          <a:fontRef idx="none"/>
        </p:style>
        <p:txBody>
          <a:bodyPr>
            <a:noAutofit/>
          </a:bodyPr>
          <a:lstStyle>
            <a:lvl1pPr marL="0" indent="0" algn="ctr">
              <a:buNone/>
              <a:defRPr sz="4000">
                <a:solidFill>
                  <a:schemeClr val="bg1"/>
                </a:solidFill>
                <a:latin typeface="Franklin Gothic Demi Cond" panose="020B0706030402020204" pitchFamily="34" charset="0"/>
              </a:defRPr>
            </a:lvl1pPr>
            <a:lvl2pPr>
              <a:defRPr sz="3600">
                <a:solidFill>
                  <a:schemeClr val="bg1"/>
                </a:solidFill>
                <a:latin typeface="Franklin Gothic Demi Cond" panose="020B0706030402020204" pitchFamily="34" charset="0"/>
              </a:defRPr>
            </a:lvl2pPr>
            <a:lvl3pPr>
              <a:defRPr sz="3200">
                <a:solidFill>
                  <a:schemeClr val="bg1"/>
                </a:solidFill>
                <a:latin typeface="Franklin Gothic Demi Cond" panose="020B0706030402020204" pitchFamily="34" charset="0"/>
              </a:defRPr>
            </a:lvl3pPr>
            <a:lvl4pPr>
              <a:defRPr sz="2800">
                <a:solidFill>
                  <a:schemeClr val="bg1"/>
                </a:solidFill>
                <a:latin typeface="Franklin Gothic Demi Cond" panose="020B0706030402020204" pitchFamily="34" charset="0"/>
              </a:defRPr>
            </a:lvl4pPr>
            <a:lvl5pPr>
              <a:defRPr sz="2800">
                <a:solidFill>
                  <a:schemeClr val="bg1"/>
                </a:solidFill>
                <a:latin typeface="Franklin Gothic Demi Cond" panose="020B070603040202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249587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27D065-046B-4F41-943F-1C647B233B40}" type="datetimeFigureOut">
              <a:rPr lang="en-US" smtClean="0"/>
              <a:t>07-May-15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09CD-E425-46C0-A98A-349AE41FC1A1}" type="slidenum">
              <a:rPr lang="en-US" smtClean="0"/>
              <a:t>‹#›</a:t>
            </a:fld>
            <a:endParaRPr lang="en-US"/>
          </a:p>
        </p:txBody>
      </p:sp>
    </p:spTree>
    <p:extLst>
      <p:ext uri="{BB962C8B-B14F-4D97-AF65-F5344CB8AC3E}">
        <p14:creationId xmlns:p14="http://schemas.microsoft.com/office/powerpoint/2010/main" val="289455679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8.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1.png"/><Relationship Id="rId11" Type="http://schemas.openxmlformats.org/officeDocument/2006/relationships/image" Target="../media/image40.png"/><Relationship Id="rId5" Type="http://schemas.openxmlformats.org/officeDocument/2006/relationships/image" Target="../media/image30.png"/><Relationship Id="rId10" Type="http://schemas.openxmlformats.org/officeDocument/2006/relationships/image" Target="../media/image39.jpg"/><Relationship Id="rId4" Type="http://schemas.openxmlformats.org/officeDocument/2006/relationships/image" Target="../media/image12.png"/><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42.png"/><Relationship Id="rId4" Type="http://schemas.openxmlformats.org/officeDocument/2006/relationships/image" Target="../media/image12.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44.jpg"/></Relationships>
</file>

<file path=ppt/slides/_rels/slide3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44.jp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51.png"/><Relationship Id="rId1" Type="http://schemas.openxmlformats.org/officeDocument/2006/relationships/slideLayout" Target="../slideLayouts/slideLayout18.xml"/><Relationship Id="rId4" Type="http://schemas.openxmlformats.org/officeDocument/2006/relationships/image" Target="../media/image52.jpg"/></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6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1.png"/><Relationship Id="rId4" Type="http://schemas.openxmlformats.org/officeDocument/2006/relationships/image" Target="../media/image33.jpg"/></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6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1.png"/><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37.jp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1.png"/><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 Id="rId5" Type="http://schemas.openxmlformats.org/officeDocument/2006/relationships/image" Target="../media/image79.png"/><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srcRect t="12939"/>
          <a:stretch/>
        </p:blipFill>
        <p:spPr>
          <a:xfrm>
            <a:off x="178981" y="3487869"/>
            <a:ext cx="6096851" cy="2985755"/>
          </a:xfrm>
          <a:prstGeom prst="rect">
            <a:avLst/>
          </a:prstGeom>
        </p:spPr>
      </p:pic>
      <p:pic>
        <p:nvPicPr>
          <p:cNvPr id="2" name="Picture 1"/>
          <p:cNvPicPr>
            <a:picLocks noChangeAspect="1"/>
          </p:cNvPicPr>
          <p:nvPr/>
        </p:nvPicPr>
        <p:blipFill>
          <a:blip r:embed="rId3"/>
          <a:stretch>
            <a:fillRect/>
          </a:stretch>
        </p:blipFill>
        <p:spPr>
          <a:xfrm>
            <a:off x="6018835" y="0"/>
            <a:ext cx="6081725" cy="6975739"/>
          </a:xfrm>
          <a:prstGeom prst="rect">
            <a:avLst/>
          </a:prstGeom>
        </p:spPr>
      </p:pic>
      <p:sp>
        <p:nvSpPr>
          <p:cNvPr id="8" name="Frame 7"/>
          <p:cNvSpPr/>
          <p:nvPr/>
        </p:nvSpPr>
        <p:spPr>
          <a:xfrm>
            <a:off x="9960864" y="219476"/>
            <a:ext cx="2005584" cy="3372928"/>
          </a:xfrm>
          <a:prstGeom prst="frame">
            <a:avLst/>
          </a:prstGeom>
          <a:solidFill>
            <a:srgbClr val="FFC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578" y="3487869"/>
            <a:ext cx="2031869" cy="197472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1331" y="1773129"/>
            <a:ext cx="2031869" cy="1974723"/>
          </a:xfrm>
          <a:prstGeom prst="rect">
            <a:avLst/>
          </a:prstGeom>
        </p:spPr>
      </p:pic>
      <p:pic>
        <p:nvPicPr>
          <p:cNvPr id="9" name="Picture 8"/>
          <p:cNvPicPr>
            <a:picLocks noChangeAspect="1"/>
          </p:cNvPicPr>
          <p:nvPr/>
        </p:nvPicPr>
        <p:blipFill rotWithShape="1">
          <a:blip r:embed="rId5"/>
          <a:srcRect t="12672"/>
          <a:stretch/>
        </p:blipFill>
        <p:spPr>
          <a:xfrm>
            <a:off x="178981" y="64008"/>
            <a:ext cx="6096851" cy="2994899"/>
          </a:xfrm>
          <a:prstGeom prst="rect">
            <a:avLst/>
          </a:prstGeom>
        </p:spPr>
      </p:pic>
    </p:spTree>
    <p:extLst>
      <p:ext uri="{BB962C8B-B14F-4D97-AF65-F5344CB8AC3E}">
        <p14:creationId xmlns:p14="http://schemas.microsoft.com/office/powerpoint/2010/main" val="28292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49%</a:t>
            </a:r>
            <a:endParaRPr lang="en-US" dirty="0"/>
          </a:p>
        </p:txBody>
      </p:sp>
      <p:sp>
        <p:nvSpPr>
          <p:cNvPr id="7" name="Content Placeholder 6"/>
          <p:cNvSpPr>
            <a:spLocks noGrp="1"/>
          </p:cNvSpPr>
          <p:nvPr>
            <p:ph sz="half" idx="2"/>
          </p:nvPr>
        </p:nvSpPr>
        <p:spPr/>
        <p:txBody>
          <a:bodyPr>
            <a:normAutofit lnSpcReduction="10000"/>
          </a:bodyPr>
          <a:lstStyle/>
          <a:p>
            <a:r>
              <a:rPr lang="en-US" dirty="0" smtClean="0">
                <a:solidFill>
                  <a:srgbClr val="FFC000"/>
                </a:solidFill>
              </a:rPr>
              <a:t>Defense</a:t>
            </a:r>
          </a:p>
          <a:p>
            <a:r>
              <a:rPr lang="en-US" dirty="0" smtClean="0">
                <a:solidFill>
                  <a:srgbClr val="FFC000"/>
                </a:solidFill>
              </a:rPr>
              <a:t>Insurance (26% =&gt; 49% FDI + FPI combined). Hopeful of getting ~8 billion$</a:t>
            </a:r>
          </a:p>
          <a:p>
            <a:r>
              <a:rPr lang="en-US" dirty="0" smtClean="0"/>
              <a:t>Petro </a:t>
            </a:r>
            <a:r>
              <a:rPr lang="en-US" dirty="0"/>
              <a:t>refining</a:t>
            </a:r>
          </a:p>
          <a:p>
            <a:r>
              <a:rPr lang="en-US" dirty="0"/>
              <a:t>Private security</a:t>
            </a:r>
          </a:p>
          <a:p>
            <a:r>
              <a:rPr lang="en-US" dirty="0"/>
              <a:t>Commodity exchange</a:t>
            </a:r>
          </a:p>
          <a:p>
            <a:r>
              <a:rPr lang="en-US" dirty="0"/>
              <a:t>Power exchange</a:t>
            </a:r>
          </a:p>
        </p:txBody>
      </p:sp>
      <p:sp>
        <p:nvSpPr>
          <p:cNvPr id="8" name="Content Placeholder 7"/>
          <p:cNvSpPr>
            <a:spLocks noGrp="1"/>
          </p:cNvSpPr>
          <p:nvPr>
            <p:ph sz="quarter" idx="4"/>
          </p:nvPr>
        </p:nvSpPr>
        <p:spPr/>
        <p:txBody>
          <a:bodyPr/>
          <a:lstStyle/>
          <a:p>
            <a:endParaRPr lang="en-US" dirty="0"/>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214222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26%</a:t>
            </a:r>
            <a:endParaRPr lang="en-US" dirty="0"/>
          </a:p>
        </p:txBody>
      </p:sp>
      <p:sp>
        <p:nvSpPr>
          <p:cNvPr id="3" name="Content Placeholder 2"/>
          <p:cNvSpPr>
            <a:spLocks noGrp="1"/>
          </p:cNvSpPr>
          <p:nvPr>
            <p:ph sz="half" idx="2"/>
          </p:nvPr>
        </p:nvSpPr>
        <p:spPr/>
        <p:txBody>
          <a:bodyPr/>
          <a:lstStyle/>
          <a:p>
            <a:r>
              <a:rPr lang="en-US" dirty="0" smtClean="0"/>
              <a:t>Print media. (although scientific journals – 100%)</a:t>
            </a:r>
          </a:p>
          <a:p>
            <a:r>
              <a:rPr lang="en-US" strike="sngStrike" dirty="0" smtClean="0"/>
              <a:t>Insurance</a:t>
            </a:r>
          </a:p>
          <a:p>
            <a:r>
              <a:rPr lang="en-US" strike="sngStrike" dirty="0" smtClean="0"/>
              <a:t>defense</a:t>
            </a:r>
          </a:p>
          <a:p>
            <a:endParaRPr lang="en-US" dirty="0"/>
          </a:p>
        </p:txBody>
      </p:sp>
      <p:sp>
        <p:nvSpPr>
          <p:cNvPr id="4" name="Content Placeholder 3"/>
          <p:cNvSpPr>
            <a:spLocks noGrp="1"/>
          </p:cNvSpPr>
          <p:nvPr>
            <p:ph sz="quarter" idx="4"/>
          </p:nvPr>
        </p:nvSpPr>
        <p:spPr/>
        <p:txBody>
          <a:bodyPr/>
          <a:lstStyle/>
          <a:p>
            <a:r>
              <a:rPr lang="en-US" dirty="0" smtClean="0"/>
              <a:t>Public sector banks</a:t>
            </a:r>
          </a:p>
          <a:p>
            <a:r>
              <a:rPr lang="en-US" dirty="0"/>
              <a:t>Public sector Banks (FDI + FII combined 20%)</a:t>
            </a:r>
          </a:p>
          <a:p>
            <a:endParaRPr lang="en-US" dirty="0"/>
          </a:p>
        </p:txBody>
      </p:sp>
      <p:sp>
        <p:nvSpPr>
          <p:cNvPr id="5" name="Text Placeholder 4"/>
          <p:cNvSpPr>
            <a:spLocks noGrp="1"/>
          </p:cNvSpPr>
          <p:nvPr>
            <p:ph type="body" idx="13"/>
          </p:nvPr>
        </p:nvSpPr>
        <p:spPr/>
        <p:txBody>
          <a:bodyPr/>
          <a:lstStyle/>
          <a:p>
            <a:r>
              <a:rPr lang="en-US" dirty="0"/>
              <a:t>20</a:t>
            </a:r>
            <a:r>
              <a:rPr lang="en-US" dirty="0" smtClean="0"/>
              <a:t>%</a:t>
            </a:r>
            <a:endParaRPr lang="en-US" dirty="0"/>
          </a:p>
        </p:txBody>
      </p:sp>
    </p:spTree>
    <p:extLst>
      <p:ext uri="{BB962C8B-B14F-4D97-AF65-F5344CB8AC3E}">
        <p14:creationId xmlns:p14="http://schemas.microsoft.com/office/powerpoint/2010/main" val="2739677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933848524"/>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fontScale="90000"/>
          </a:bodyPr>
          <a:lstStyle/>
          <a:p>
            <a:r>
              <a:rPr lang="en-US" dirty="0" smtClean="0"/>
              <a:t>Prelims: FIPB has following:</a:t>
            </a:r>
            <a:endParaRPr lang="en-US" dirty="0"/>
          </a:p>
        </p:txBody>
      </p:sp>
    </p:spTree>
    <p:extLst>
      <p:ext uri="{BB962C8B-B14F-4D97-AF65-F5344CB8AC3E}">
        <p14:creationId xmlns:p14="http://schemas.microsoft.com/office/powerpoint/2010/main" val="936462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dirty="0" smtClean="0"/>
              <a:t>FIPB = Government approval, under Department of </a:t>
            </a:r>
            <a:r>
              <a:rPr lang="en-US" dirty="0" smtClean="0">
                <a:solidFill>
                  <a:srgbClr val="FFC000"/>
                </a:solidFill>
              </a:rPr>
              <a:t>economic affairs, FINMIN</a:t>
            </a:r>
            <a:r>
              <a:rPr lang="en-US" dirty="0" smtClean="0"/>
              <a:t>.</a:t>
            </a:r>
          </a:p>
          <a:p>
            <a:r>
              <a:rPr lang="en-US" dirty="0" err="1" smtClean="0"/>
              <a:t>Upto</a:t>
            </a:r>
            <a:r>
              <a:rPr lang="en-US" dirty="0" smtClean="0"/>
              <a:t> </a:t>
            </a:r>
            <a:r>
              <a:rPr lang="en-US" dirty="0" smtClean="0"/>
              <a:t>1200 cr.=&gt; </a:t>
            </a:r>
            <a:r>
              <a:rPr lang="en-US" dirty="0" smtClean="0"/>
              <a:t>FIPB=&gt;</a:t>
            </a:r>
            <a:r>
              <a:rPr lang="en-US" dirty="0" err="1" smtClean="0"/>
              <a:t>finmin</a:t>
            </a:r>
            <a:r>
              <a:rPr lang="en-US" dirty="0" smtClean="0"/>
              <a:t> clears.</a:t>
            </a:r>
          </a:p>
          <a:p>
            <a:r>
              <a:rPr lang="en-US" dirty="0" smtClean="0"/>
              <a:t>Beyond 1200 Cr =&gt; cabinet Committee on Economic affairs clears.</a:t>
            </a:r>
            <a:endParaRPr lang="en-US" dirty="0"/>
          </a:p>
        </p:txBody>
      </p:sp>
      <p:sp>
        <p:nvSpPr>
          <p:cNvPr id="6" name="Title 5"/>
          <p:cNvSpPr>
            <a:spLocks noGrp="1"/>
          </p:cNvSpPr>
          <p:nvPr>
            <p:ph type="title"/>
          </p:nvPr>
        </p:nvSpPr>
        <p:spPr/>
        <p:txBody>
          <a:bodyPr>
            <a:noAutofit/>
          </a:bodyPr>
          <a:lstStyle/>
          <a:p>
            <a:r>
              <a:rPr lang="en-US" sz="3200" dirty="0"/>
              <a:t>Foreign investment promotion </a:t>
            </a:r>
            <a:r>
              <a:rPr lang="en-US" sz="3200" dirty="0" smtClean="0"/>
              <a:t>board FIPB (Secretary)</a:t>
            </a:r>
            <a:endParaRPr lang="en-US" sz="3200" dirty="0"/>
          </a:p>
        </p:txBody>
      </p:sp>
    </p:spTree>
    <p:extLst>
      <p:ext uri="{BB962C8B-B14F-4D97-AF65-F5344CB8AC3E}">
        <p14:creationId xmlns:p14="http://schemas.microsoft.com/office/powerpoint/2010/main" val="134475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80" y="483276"/>
            <a:ext cx="11332464" cy="5522317"/>
          </a:xfrm>
          <a:prstGeom prst="rect">
            <a:avLst/>
          </a:prstGeom>
        </p:spPr>
      </p:pic>
      <p:sp>
        <p:nvSpPr>
          <p:cNvPr id="4" name="TextBox 3"/>
          <p:cNvSpPr txBox="1"/>
          <p:nvPr/>
        </p:nvSpPr>
        <p:spPr>
          <a:xfrm>
            <a:off x="5669280" y="5665979"/>
            <a:ext cx="6306312"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bg1"/>
                </a:solidFill>
                <a:latin typeface="Franklin Gothic Heavy" panose="020B0903020102020204" pitchFamily="34" charset="0"/>
              </a:rPr>
              <a:t>Capital Account: L3/P1, P2</a:t>
            </a:r>
            <a:endParaRPr lang="en-US" sz="3600" dirty="0">
              <a:solidFill>
                <a:schemeClr val="bg1"/>
              </a:solidFill>
              <a:latin typeface="Franklin Gothic Heavy" panose="020B09030201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5808" y="3358663"/>
            <a:ext cx="1410901" cy="1371219"/>
          </a:xfrm>
          <a:prstGeom prst="rect">
            <a:avLst/>
          </a:prstGeom>
        </p:spPr>
      </p:pic>
      <p:sp>
        <p:nvSpPr>
          <p:cNvPr id="6" name="Down Arrow 5"/>
          <p:cNvSpPr/>
          <p:nvPr/>
        </p:nvSpPr>
        <p:spPr>
          <a:xfrm>
            <a:off x="9400032" y="1243584"/>
            <a:ext cx="576072" cy="1435608"/>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79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0" nodeType="click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504594" y="795523"/>
            <a:ext cx="11046175" cy="5939834"/>
          </a:xfrm>
          <a:prstGeom prst="rect">
            <a:avLst/>
          </a:prstGeom>
        </p:spPr>
      </p:pic>
      <p:sp>
        <p:nvSpPr>
          <p:cNvPr id="3" name="Title 2"/>
          <p:cNvSpPr>
            <a:spLocks noGrp="1"/>
          </p:cNvSpPr>
          <p:nvPr>
            <p:ph type="title"/>
          </p:nvPr>
        </p:nvSpPr>
        <p:spPr/>
        <p:txBody>
          <a:bodyPr>
            <a:normAutofit fontScale="90000"/>
          </a:bodyPr>
          <a:lstStyle/>
          <a:p>
            <a:r>
              <a:rPr lang="en-US" dirty="0" smtClean="0"/>
              <a:t>External Debt: GDP= ~24% (manageable limits)</a:t>
            </a:r>
            <a:endParaRPr lang="en-US" dirty="0"/>
          </a:p>
        </p:txBody>
      </p:sp>
    </p:spTree>
    <p:extLst>
      <p:ext uri="{BB962C8B-B14F-4D97-AF65-F5344CB8AC3E}">
        <p14:creationId xmlns:p14="http://schemas.microsoft.com/office/powerpoint/2010/main" val="1370450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71275" y="1126122"/>
            <a:ext cx="8649450" cy="4839119"/>
          </a:xfrm>
          <a:prstGeom prst="rect">
            <a:avLst/>
          </a:prstGeom>
        </p:spPr>
      </p:pic>
      <p:sp>
        <p:nvSpPr>
          <p:cNvPr id="3" name="Title 2"/>
          <p:cNvSpPr>
            <a:spLocks noGrp="1"/>
          </p:cNvSpPr>
          <p:nvPr>
            <p:ph type="title"/>
          </p:nvPr>
        </p:nvSpPr>
        <p:spPr/>
        <p:txBody>
          <a:bodyPr>
            <a:normAutofit fontScale="90000"/>
          </a:bodyPr>
          <a:lstStyle/>
          <a:p>
            <a:r>
              <a:rPr lang="en-US" dirty="0" smtClean="0"/>
              <a:t>External Debt</a:t>
            </a:r>
            <a:endParaRPr lang="en-US" dirty="0"/>
          </a:p>
        </p:txBody>
      </p:sp>
    </p:spTree>
    <p:extLst>
      <p:ext uri="{BB962C8B-B14F-4D97-AF65-F5344CB8AC3E}">
        <p14:creationId xmlns:p14="http://schemas.microsoft.com/office/powerpoint/2010/main" val="2815504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sz="quarter" idx="14"/>
          </p:nvPr>
        </p:nvPicPr>
        <p:blipFill>
          <a:blip r:embed="rId2"/>
          <a:stretch>
            <a:fillRect/>
          </a:stretch>
        </p:blipFill>
        <p:spPr>
          <a:xfrm>
            <a:off x="8882063" y="3626312"/>
            <a:ext cx="3089275" cy="1661188"/>
          </a:xfrm>
          <a:prstGeom prst="rect">
            <a:avLst/>
          </a:prstGeom>
        </p:spPr>
      </p:pic>
      <p:sp>
        <p:nvSpPr>
          <p:cNvPr id="5" name="Content Placeholder 4"/>
          <p:cNvSpPr>
            <a:spLocks noGrp="1"/>
          </p:cNvSpPr>
          <p:nvPr>
            <p:ph idx="1"/>
          </p:nvPr>
        </p:nvSpPr>
        <p:spPr/>
        <p:txBody>
          <a:bodyPr>
            <a:normAutofit lnSpcReduction="10000"/>
          </a:bodyPr>
          <a:lstStyle/>
          <a:p>
            <a:r>
              <a:rPr lang="en-US" dirty="0"/>
              <a:t>Source Top 3: Commercial Borrowing &gt; NRI deposits&gt; </a:t>
            </a:r>
            <a:r>
              <a:rPr lang="en-US" dirty="0" smtClean="0"/>
              <a:t>Multilateral </a:t>
            </a:r>
            <a:r>
              <a:rPr lang="en-US" dirty="0"/>
              <a:t>banks.</a:t>
            </a:r>
          </a:p>
          <a:p>
            <a:r>
              <a:rPr lang="en-US" dirty="0"/>
              <a:t>Composition of Debt: $$ &gt; Rupee &gt; SDR &gt; Yen &gt; Euro</a:t>
            </a:r>
          </a:p>
          <a:p>
            <a:r>
              <a:rPr lang="en-US" dirty="0"/>
              <a:t>Long term debt &gt; Short term</a:t>
            </a:r>
          </a:p>
          <a:p>
            <a:r>
              <a:rPr lang="en-US" dirty="0"/>
              <a:t>Non-Governmental debt &gt; Governmental Debt</a:t>
            </a:r>
          </a:p>
          <a:p>
            <a:r>
              <a:rPr lang="en-US" dirty="0"/>
              <a:t>Increased from March 2013 to 2014</a:t>
            </a:r>
          </a:p>
        </p:txBody>
      </p:sp>
      <p:sp>
        <p:nvSpPr>
          <p:cNvPr id="4" name="Title 3"/>
          <p:cNvSpPr>
            <a:spLocks noGrp="1"/>
          </p:cNvSpPr>
          <p:nvPr>
            <p:ph type="title"/>
          </p:nvPr>
        </p:nvSpPr>
        <p:spPr/>
        <p:txBody>
          <a:bodyPr/>
          <a:lstStyle/>
          <a:p>
            <a:r>
              <a:rPr lang="en-US" dirty="0" smtClean="0"/>
              <a:t>Rankings</a:t>
            </a:r>
            <a:br>
              <a:rPr lang="en-US" dirty="0" smtClean="0"/>
            </a:br>
            <a:r>
              <a:rPr lang="en-US" dirty="0" smtClean="0"/>
              <a:t>for prelims</a:t>
            </a:r>
            <a:endParaRPr lang="en-US" dirty="0"/>
          </a:p>
        </p:txBody>
      </p:sp>
      <p:sp>
        <p:nvSpPr>
          <p:cNvPr id="6" name="Text Placeholder 5"/>
          <p:cNvSpPr>
            <a:spLocks noGrp="1"/>
          </p:cNvSpPr>
          <p:nvPr>
            <p:ph type="body" sz="quarter" idx="13"/>
          </p:nvPr>
        </p:nvSpPr>
        <p:spPr/>
        <p:txBody>
          <a:bodyPr/>
          <a:lstStyle/>
          <a:p>
            <a:r>
              <a:rPr lang="en-US" dirty="0" smtClean="0"/>
              <a:t>External Debt</a:t>
            </a:r>
            <a:endParaRPr lang="en-US" dirty="0"/>
          </a:p>
        </p:txBody>
      </p:sp>
    </p:spTree>
    <p:extLst>
      <p:ext uri="{BB962C8B-B14F-4D97-AF65-F5344CB8AC3E}">
        <p14:creationId xmlns:p14="http://schemas.microsoft.com/office/powerpoint/2010/main" val="9957820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963815751"/>
              </p:ext>
            </p:extLst>
          </p:nvPr>
        </p:nvGraphicFramePr>
        <p:xfrm>
          <a:off x="219919" y="914399"/>
          <a:ext cx="11262167" cy="5810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normAutofit fontScale="90000"/>
          </a:bodyPr>
          <a:lstStyle/>
          <a:p>
            <a:r>
              <a:rPr lang="en-US" dirty="0" smtClean="0"/>
              <a:t>Capital Account: L3/P1 and L3/P2</a:t>
            </a:r>
            <a:endParaRPr lang="en-US" dirty="0"/>
          </a:p>
        </p:txBody>
      </p:sp>
    </p:spTree>
    <p:extLst>
      <p:ext uri="{BB962C8B-B14F-4D97-AF65-F5344CB8AC3E}">
        <p14:creationId xmlns:p14="http://schemas.microsoft.com/office/powerpoint/2010/main" val="21093097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QE, FT &amp; Exchange rate fluctuations</a:t>
            </a:r>
            <a:endParaRPr lang="en-US" dirty="0"/>
          </a:p>
        </p:txBody>
      </p:sp>
      <p:sp>
        <p:nvSpPr>
          <p:cNvPr id="7" name="Text Placeholder 6"/>
          <p:cNvSpPr>
            <a:spLocks noGrp="1"/>
          </p:cNvSpPr>
          <p:nvPr>
            <p:ph type="body" idx="1"/>
          </p:nvPr>
        </p:nvSpPr>
        <p:spPr>
          <a:xfrm>
            <a:off x="831850" y="2350008"/>
            <a:ext cx="10515600" cy="3739643"/>
          </a:xfrm>
        </p:spPr>
        <p:txBody>
          <a:bodyPr>
            <a:normAutofit fontScale="92500"/>
          </a:bodyPr>
          <a:lstStyle/>
          <a:p>
            <a:r>
              <a:rPr lang="en-US" dirty="0" smtClean="0"/>
              <a:t>[GS2]  Effect of policies and politics of developed and developing countries on India’s interests</a:t>
            </a:r>
          </a:p>
          <a:p>
            <a:r>
              <a:rPr lang="en-US" dirty="0" smtClean="0"/>
              <a:t>1st world’s low-interest rate policies and quantitative easing, are unleashing financial turmoil on emerging-market economies. </a:t>
            </a:r>
            <a:r>
              <a:rPr lang="en-US" dirty="0" smtClean="0">
                <a:solidFill>
                  <a:srgbClr val="FFC000"/>
                </a:solidFill>
              </a:rPr>
              <a:t>Discuss in context of India</a:t>
            </a:r>
            <a:endParaRPr lang="en-US" dirty="0">
              <a:solidFill>
                <a:srgbClr val="FFC000"/>
              </a:solidFill>
            </a:endParaRPr>
          </a:p>
        </p:txBody>
      </p:sp>
    </p:spTree>
    <p:extLst>
      <p:ext uri="{BB962C8B-B14F-4D97-AF65-F5344CB8AC3E}">
        <p14:creationId xmlns:p14="http://schemas.microsoft.com/office/powerpoint/2010/main" val="3642575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80" y="483276"/>
            <a:ext cx="11332464" cy="5522317"/>
          </a:xfrm>
          <a:prstGeom prst="rect">
            <a:avLst/>
          </a:prstGeom>
        </p:spPr>
      </p:pic>
      <p:sp>
        <p:nvSpPr>
          <p:cNvPr id="3" name="TextBox 2"/>
          <p:cNvSpPr txBox="1"/>
          <p:nvPr/>
        </p:nvSpPr>
        <p:spPr>
          <a:xfrm>
            <a:off x="411480" y="5510531"/>
            <a:ext cx="5702808" cy="990124"/>
          </a:xfrm>
          <a:prstGeom prst="upArrowCallou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bg1"/>
                </a:solidFill>
                <a:latin typeface="Franklin Gothic Heavy" panose="020B0903020102020204" pitchFamily="34" charset="0"/>
              </a:rPr>
              <a:t>Current Account Deficit</a:t>
            </a:r>
            <a:endParaRPr lang="en-US" sz="3600" dirty="0">
              <a:solidFill>
                <a:schemeClr val="bg1"/>
              </a:solidFill>
              <a:latin typeface="Franklin Gothic Heavy" panose="020B0903020102020204" pitchFamily="34" charset="0"/>
            </a:endParaRPr>
          </a:p>
        </p:txBody>
      </p:sp>
    </p:spTree>
    <p:extLst>
      <p:ext uri="{BB962C8B-B14F-4D97-AF65-F5344CB8AC3E}">
        <p14:creationId xmlns:p14="http://schemas.microsoft.com/office/powerpoint/2010/main" val="149721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76473" y="316624"/>
            <a:ext cx="4911292" cy="6056993"/>
          </a:xfrm>
          <a:prstGeom prst="rect">
            <a:avLst/>
          </a:prstGeom>
        </p:spPr>
      </p:pic>
      <p:pic>
        <p:nvPicPr>
          <p:cNvPr id="3" name="Picture 2"/>
          <p:cNvPicPr>
            <a:picLocks noChangeAspect="1"/>
          </p:cNvPicPr>
          <p:nvPr/>
        </p:nvPicPr>
        <p:blipFill>
          <a:blip r:embed="rId3"/>
          <a:stretch>
            <a:fillRect/>
          </a:stretch>
        </p:blipFill>
        <p:spPr>
          <a:xfrm>
            <a:off x="76003" y="316624"/>
            <a:ext cx="4541914" cy="830652"/>
          </a:xfrm>
          <a:prstGeom prst="rect">
            <a:avLst/>
          </a:prstGeom>
        </p:spPr>
      </p:pic>
      <p:pic>
        <p:nvPicPr>
          <p:cNvPr id="4" name="Picture 3"/>
          <p:cNvPicPr>
            <a:picLocks noChangeAspect="1"/>
          </p:cNvPicPr>
          <p:nvPr/>
        </p:nvPicPr>
        <p:blipFill>
          <a:blip r:embed="rId3"/>
          <a:stretch>
            <a:fillRect/>
          </a:stretch>
        </p:blipFill>
        <p:spPr>
          <a:xfrm>
            <a:off x="789235" y="1001994"/>
            <a:ext cx="4541914" cy="830652"/>
          </a:xfrm>
          <a:prstGeom prst="rect">
            <a:avLst/>
          </a:prstGeom>
        </p:spPr>
      </p:pic>
      <p:pic>
        <p:nvPicPr>
          <p:cNvPr id="5" name="Picture 4"/>
          <p:cNvPicPr>
            <a:picLocks noChangeAspect="1"/>
          </p:cNvPicPr>
          <p:nvPr/>
        </p:nvPicPr>
        <p:blipFill>
          <a:blip r:embed="rId3"/>
          <a:stretch>
            <a:fillRect/>
          </a:stretch>
        </p:blipFill>
        <p:spPr>
          <a:xfrm>
            <a:off x="7069081" y="316624"/>
            <a:ext cx="4541914" cy="830652"/>
          </a:xfrm>
          <a:prstGeom prst="rect">
            <a:avLst/>
          </a:prstGeom>
        </p:spPr>
      </p:pic>
      <p:pic>
        <p:nvPicPr>
          <p:cNvPr id="6" name="Picture 5"/>
          <p:cNvPicPr>
            <a:picLocks noChangeAspect="1"/>
          </p:cNvPicPr>
          <p:nvPr/>
        </p:nvPicPr>
        <p:blipFill>
          <a:blip r:embed="rId3"/>
          <a:stretch>
            <a:fillRect/>
          </a:stretch>
        </p:blipFill>
        <p:spPr>
          <a:xfrm>
            <a:off x="7069081" y="937986"/>
            <a:ext cx="4541914" cy="83065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0765" y="4334444"/>
            <a:ext cx="855363" cy="81972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9326" y="4334443"/>
            <a:ext cx="855363" cy="819723"/>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7538" y="4334442"/>
            <a:ext cx="855363" cy="819723"/>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8545" y="4334442"/>
            <a:ext cx="855363" cy="819723"/>
          </a:xfrm>
          <a:prstGeom prst="rect">
            <a:avLst/>
          </a:prstGeom>
        </p:spPr>
      </p:pic>
      <p:pic>
        <p:nvPicPr>
          <p:cNvPr id="12" name="Picture 11"/>
          <p:cNvPicPr>
            <a:picLocks noChangeAspect="1"/>
          </p:cNvPicPr>
          <p:nvPr/>
        </p:nvPicPr>
        <p:blipFill>
          <a:blip r:embed="rId5"/>
          <a:stretch>
            <a:fillRect/>
          </a:stretch>
        </p:blipFill>
        <p:spPr>
          <a:xfrm>
            <a:off x="388450" y="5771585"/>
            <a:ext cx="4229467" cy="602032"/>
          </a:xfrm>
          <a:prstGeom prst="rect">
            <a:avLst/>
          </a:prstGeom>
        </p:spPr>
      </p:pic>
      <p:pic>
        <p:nvPicPr>
          <p:cNvPr id="13" name="Picture 12"/>
          <p:cNvPicPr>
            <a:picLocks noChangeAspect="1"/>
          </p:cNvPicPr>
          <p:nvPr/>
        </p:nvPicPr>
        <p:blipFill>
          <a:blip r:embed="rId5"/>
          <a:stretch>
            <a:fillRect/>
          </a:stretch>
        </p:blipFill>
        <p:spPr>
          <a:xfrm>
            <a:off x="7846321" y="5781250"/>
            <a:ext cx="4229467" cy="602032"/>
          </a:xfrm>
          <a:prstGeom prst="rect">
            <a:avLst/>
          </a:prstGeom>
        </p:spPr>
      </p:pic>
      <p:sp>
        <p:nvSpPr>
          <p:cNvPr id="14" name="TextBox 13"/>
          <p:cNvSpPr txBox="1"/>
          <p:nvPr/>
        </p:nvSpPr>
        <p:spPr>
          <a:xfrm>
            <a:off x="1190244" y="1625370"/>
            <a:ext cx="3739896" cy="1077218"/>
          </a:xfrm>
          <a:prstGeom prst="rect">
            <a:avLst/>
          </a:prstGeom>
          <a:solidFill>
            <a:srgbClr val="FF9999"/>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solidFill>
                  <a:schemeClr val="tx1">
                    <a:lumMod val="95000"/>
                    <a:lumOff val="5000"/>
                  </a:schemeClr>
                </a:solidFill>
              </a:rPr>
              <a:t>SUBPRIME BORROWERS</a:t>
            </a:r>
            <a:endParaRPr lang="en-US" sz="3200" dirty="0">
              <a:solidFill>
                <a:schemeClr val="tx1">
                  <a:lumMod val="95000"/>
                  <a:lumOff val="5000"/>
                </a:schemeClr>
              </a:solidFill>
            </a:endParaRPr>
          </a:p>
        </p:txBody>
      </p:sp>
      <p:sp>
        <p:nvSpPr>
          <p:cNvPr id="15" name="TextBox 14"/>
          <p:cNvSpPr txBox="1"/>
          <p:nvPr/>
        </p:nvSpPr>
        <p:spPr>
          <a:xfrm>
            <a:off x="7470090" y="1625370"/>
            <a:ext cx="3739896" cy="1077218"/>
          </a:xfrm>
          <a:prstGeom prst="rect">
            <a:avLst/>
          </a:prstGeom>
          <a:solidFill>
            <a:srgbClr val="FF9999"/>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solidFill>
                  <a:schemeClr val="tx1">
                    <a:lumMod val="95000"/>
                    <a:lumOff val="5000"/>
                  </a:schemeClr>
                </a:solidFill>
              </a:rPr>
              <a:t>SUBPRIME BORROWERS</a:t>
            </a:r>
            <a:endParaRPr lang="en-US" sz="3200" dirty="0">
              <a:solidFill>
                <a:schemeClr val="tx1">
                  <a:lumMod val="95000"/>
                  <a:lumOff val="5000"/>
                </a:schemeClr>
              </a:solidFill>
            </a:endParaRPr>
          </a:p>
        </p:txBody>
      </p:sp>
      <p:cxnSp>
        <p:nvCxnSpPr>
          <p:cNvPr id="16" name="Straight Connector 15"/>
          <p:cNvCxnSpPr>
            <a:endCxn id="4" idx="3"/>
          </p:cNvCxnSpPr>
          <p:nvPr/>
        </p:nvCxnSpPr>
        <p:spPr>
          <a:xfrm>
            <a:off x="789235" y="457200"/>
            <a:ext cx="4541914" cy="960120"/>
          </a:xfrm>
          <a:prstGeom prst="line">
            <a:avLst/>
          </a:prstGeom>
          <a:ln w="254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76447" y="405918"/>
            <a:ext cx="4541914" cy="960120"/>
          </a:xfrm>
          <a:prstGeom prst="line">
            <a:avLst/>
          </a:prstGeom>
          <a:ln w="2540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8450" y="4451915"/>
            <a:ext cx="3351446" cy="584775"/>
          </a:xfrm>
          <a:prstGeom prst="rect">
            <a:avLst/>
          </a:prstGeom>
          <a:solidFill>
            <a:srgbClr val="FF9999"/>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solidFill>
                  <a:schemeClr val="tx1">
                    <a:lumMod val="95000"/>
                    <a:lumOff val="5000"/>
                  </a:schemeClr>
                </a:solidFill>
              </a:rPr>
              <a:t>TOXIC Assets</a:t>
            </a:r>
            <a:endParaRPr lang="en-US" sz="3200" dirty="0">
              <a:solidFill>
                <a:schemeClr val="tx1">
                  <a:lumMod val="95000"/>
                  <a:lumOff val="5000"/>
                </a:schemeClr>
              </a:solidFill>
            </a:endParaRPr>
          </a:p>
        </p:txBody>
      </p:sp>
      <p:sp>
        <p:nvSpPr>
          <p:cNvPr id="19" name="TextBox 18"/>
          <p:cNvSpPr txBox="1"/>
          <p:nvPr/>
        </p:nvSpPr>
        <p:spPr>
          <a:xfrm>
            <a:off x="8725010" y="4444700"/>
            <a:ext cx="3351446" cy="584775"/>
          </a:xfrm>
          <a:prstGeom prst="rect">
            <a:avLst/>
          </a:prstGeom>
          <a:solidFill>
            <a:srgbClr val="FF9999"/>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200" dirty="0" smtClean="0">
                <a:solidFill>
                  <a:schemeClr val="tx1">
                    <a:lumMod val="95000"/>
                    <a:lumOff val="5000"/>
                  </a:schemeClr>
                </a:solidFill>
              </a:rPr>
              <a:t>TOXIC Assets</a:t>
            </a:r>
            <a:endParaRPr lang="en-US" sz="3200" dirty="0">
              <a:solidFill>
                <a:schemeClr val="tx1">
                  <a:lumMod val="95000"/>
                  <a:lumOff val="5000"/>
                </a:schemeClr>
              </a:solidFill>
            </a:endParaRPr>
          </a:p>
        </p:txBody>
      </p:sp>
    </p:spTree>
    <p:extLst>
      <p:ext uri="{BB962C8B-B14F-4D97-AF65-F5344CB8AC3E}">
        <p14:creationId xmlns:p14="http://schemas.microsoft.com/office/powerpoint/2010/main" val="244171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p:nvPr/>
        </p:nvSpPr>
        <p:spPr>
          <a:xfrm>
            <a:off x="332801" y="2330662"/>
            <a:ext cx="4443397" cy="1077218"/>
          </a:xfrm>
          <a:prstGeom prst="rect">
            <a:avLst/>
          </a:prstGeom>
          <a:solidFill>
            <a:schemeClr val="bg2">
              <a:lumMod val="25000"/>
            </a:schemeClr>
          </a:solidFill>
          <a:ln w="38100">
            <a:solidFill>
              <a:srgbClr val="FFC000"/>
            </a:solidFill>
            <a:prstDash val="solid"/>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200" dirty="0" smtClean="0">
                <a:solidFill>
                  <a:srgbClr val="FFFF00"/>
                </a:solidFill>
                <a:latin typeface="Franklin Gothic Medium Cond" panose="020B0606030402020204" pitchFamily="34" charset="0"/>
              </a:rPr>
              <a:t>US Fed Reserve</a:t>
            </a:r>
          </a:p>
          <a:p>
            <a:pPr algn="ctr"/>
            <a:r>
              <a:rPr lang="en-US" sz="3200" dirty="0" smtClean="0">
                <a:solidFill>
                  <a:srgbClr val="FFFF00"/>
                </a:solidFill>
                <a:latin typeface="Franklin Gothic Medium Cond" panose="020B0606030402020204" pitchFamily="34" charset="0"/>
              </a:rPr>
              <a:t>Ben Bernanke</a:t>
            </a:r>
            <a:endParaRPr lang="en-US" sz="3200" dirty="0" smtClean="0">
              <a:solidFill>
                <a:schemeClr val="bg1"/>
              </a:solidFill>
              <a:latin typeface="Franklin Gothic Medium Cond" panose="020B06060304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0520" y="192136"/>
            <a:ext cx="2438400"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50" y="3309594"/>
            <a:ext cx="1219200" cy="1219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0891" y="1665267"/>
            <a:ext cx="2438400" cy="2438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300" y="3407880"/>
            <a:ext cx="1219200" cy="12192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3050" y="3549700"/>
            <a:ext cx="1219200" cy="1219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2619" y="2353494"/>
            <a:ext cx="2438400" cy="24384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3600" y="3041721"/>
            <a:ext cx="2438400" cy="24384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978" y="4195714"/>
            <a:ext cx="1219200" cy="12192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728" y="4294000"/>
            <a:ext cx="1219200" cy="12192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478" y="4435820"/>
            <a:ext cx="1219200" cy="1219200"/>
          </a:xfrm>
          <a:prstGeom prst="rect">
            <a:avLst/>
          </a:prstGeom>
        </p:spPr>
      </p:pic>
      <p:sp>
        <p:nvSpPr>
          <p:cNvPr id="18" name="TextBox 17"/>
          <p:cNvSpPr txBox="1"/>
          <p:nvPr/>
        </p:nvSpPr>
        <p:spPr>
          <a:xfrm>
            <a:off x="299497" y="4633722"/>
            <a:ext cx="3974294" cy="1464231"/>
          </a:xfrm>
          <a:prstGeom prst="wedgeRoundRectCallout">
            <a:avLst>
              <a:gd name="adj1" fmla="val -275"/>
              <a:gd name="adj2" fmla="val -68763"/>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Treasury bonds and Toxic Assets</a:t>
            </a:r>
          </a:p>
        </p:txBody>
      </p:sp>
      <p:sp>
        <p:nvSpPr>
          <p:cNvPr id="19" name="TextBox 18"/>
          <p:cNvSpPr txBox="1"/>
          <p:nvPr/>
        </p:nvSpPr>
        <p:spPr>
          <a:xfrm>
            <a:off x="5213481" y="3623610"/>
            <a:ext cx="6527266" cy="783193"/>
          </a:xfrm>
          <a:prstGeom prst="wedgeRoundRectCallout">
            <a:avLst>
              <a:gd name="adj1" fmla="val 17040"/>
              <a:gd name="adj2" fmla="val -93371"/>
              <a:gd name="adj3" fmla="val 16667"/>
            </a:avLst>
          </a:prstGeom>
          <a:solidFill>
            <a:srgbClr val="002060"/>
          </a:solidFill>
        </p:spPr>
        <p:style>
          <a:lnRef idx="3">
            <a:schemeClr val="lt1"/>
          </a:lnRef>
          <a:fillRef idx="1">
            <a:schemeClr val="accent4"/>
          </a:fillRef>
          <a:effectRef idx="1">
            <a:schemeClr val="accent4"/>
          </a:effectRef>
          <a:fontRef idx="minor">
            <a:schemeClr val="lt1"/>
          </a:fontRef>
        </p:style>
        <p:txBody>
          <a:bodyPr wrap="square" rtlCol="0">
            <a:spAutoFit/>
          </a:bodyPr>
          <a:lstStyle/>
          <a:p>
            <a:pPr marL="0" lvl="1"/>
            <a:r>
              <a:rPr lang="en-US" sz="4000" dirty="0" smtClean="0">
                <a:latin typeface="Franklin Gothic Medium Cond" panose="020B0606030402020204" pitchFamily="34" charset="0"/>
                <a:ea typeface="Kozuka Gothic Pro B" panose="020B0800000000000000" pitchFamily="34" charset="-128"/>
              </a:rPr>
              <a:t>85 Billion $ per month (Dec ‘13)</a:t>
            </a: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74" y="374135"/>
            <a:ext cx="3474707" cy="1956527"/>
          </a:xfrm>
          <a:prstGeom prst="rect">
            <a:avLst/>
          </a:prstGeom>
        </p:spPr>
      </p:pic>
    </p:spTree>
    <p:extLst>
      <p:ext uri="{BB962C8B-B14F-4D97-AF65-F5344CB8AC3E}">
        <p14:creationId xmlns:p14="http://schemas.microsoft.com/office/powerpoint/2010/main" val="351981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1+#ppt_w/2"/>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9"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par>
                                <p:cTn id="35" presetID="2" presetClass="entr" presetSubtype="9"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0-#ppt_h/2"/>
                                          </p:val>
                                        </p:tav>
                                        <p:tav tm="100000">
                                          <p:val>
                                            <p:strVal val="#ppt_y"/>
                                          </p:val>
                                        </p:tav>
                                      </p:tavLst>
                                    </p:anim>
                                  </p:childTnLst>
                                </p:cTn>
                              </p:par>
                              <p:par>
                                <p:cTn id="39" presetID="2" presetClass="entr" presetSubtype="9"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9" name="Rectangle 8"/>
          <p:cNvSpPr/>
          <p:nvPr/>
        </p:nvSpPr>
        <p:spPr>
          <a:xfrm rot="4796772">
            <a:off x="8808762" y="3187618"/>
            <a:ext cx="1725453" cy="4813719"/>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 weak | Rs. Strong</a:t>
            </a:r>
          </a:p>
          <a:p>
            <a:pPr algn="ctr"/>
            <a:r>
              <a:rPr lang="en-US" sz="3200" dirty="0" smtClean="0">
                <a:latin typeface="Franklin Gothic Medium Cond" panose="020B0606030402020204" pitchFamily="34" charset="0"/>
              </a:rPr>
              <a:t>$1=Rs.39</a:t>
            </a:r>
          </a:p>
          <a:p>
            <a:pPr algn="ctr"/>
            <a:r>
              <a:rPr lang="en-US" sz="3200" dirty="0" smtClean="0">
                <a:latin typeface="Franklin Gothic Medium Cond" panose="020B0606030402020204" pitchFamily="34" charset="0"/>
              </a:rPr>
              <a:t>Good 4imports | Bad 4exports</a:t>
            </a:r>
            <a:endParaRPr lang="en-US" sz="3200" dirty="0">
              <a:latin typeface="Franklin Gothic Medium Cond" panose="020B0606030402020204" pitchFamily="34" charset="0"/>
            </a:endParaRPr>
          </a:p>
        </p:txBody>
      </p:sp>
      <p:sp>
        <p:nvSpPr>
          <p:cNvPr id="2" name="Title 1"/>
          <p:cNvSpPr>
            <a:spLocks noGrp="1"/>
          </p:cNvSpPr>
          <p:nvPr>
            <p:ph type="title"/>
          </p:nvPr>
        </p:nvSpPr>
        <p:spPr/>
        <p:txBody>
          <a:bodyPr>
            <a:normAutofit fontScale="90000"/>
          </a:bodyPr>
          <a:lstStyle/>
          <a:p>
            <a:r>
              <a:rPr lang="en-US" dirty="0" smtClean="0"/>
              <a:t>QE: Bond purchase by US Feds=new $$ generated</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17" y="1798466"/>
            <a:ext cx="1219200" cy="12192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604" y="1931090"/>
            <a:ext cx="1219200" cy="12192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6721" y="2621448"/>
            <a:ext cx="1219200" cy="12192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98" y="2540690"/>
            <a:ext cx="1219200" cy="12192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919" y="2040672"/>
            <a:ext cx="1219200" cy="12192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7348" y="2787865"/>
            <a:ext cx="1219200" cy="12192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0123" y="2730711"/>
            <a:ext cx="1219200" cy="1219200"/>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25" y="4294701"/>
            <a:ext cx="2605046" cy="1466841"/>
          </a:xfrm>
          <a:prstGeom prst="rect">
            <a:avLst/>
          </a:prstGeom>
        </p:spPr>
      </p:pic>
      <p:sp>
        <p:nvSpPr>
          <p:cNvPr id="22" name="Curved Down Arrow 21"/>
          <p:cNvSpPr/>
          <p:nvPr/>
        </p:nvSpPr>
        <p:spPr>
          <a:xfrm rot="458939">
            <a:off x="3352230" y="2092195"/>
            <a:ext cx="4940745" cy="12192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1798" y="1798466"/>
            <a:ext cx="3048264" cy="2286198"/>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0813" y="3397540"/>
            <a:ext cx="1554458" cy="112698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0995" y="3123352"/>
            <a:ext cx="1554458" cy="1126982"/>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4699" y="3397465"/>
            <a:ext cx="1219200" cy="1219200"/>
          </a:xfrm>
          <a:prstGeom prst="rect">
            <a:avLst/>
          </a:prstGeom>
        </p:spPr>
      </p:pic>
      <p:sp>
        <p:nvSpPr>
          <p:cNvPr id="29" name="Rectangle 28"/>
          <p:cNvSpPr/>
          <p:nvPr/>
        </p:nvSpPr>
        <p:spPr>
          <a:xfrm rot="5400000">
            <a:off x="2181455" y="2903670"/>
            <a:ext cx="1725453" cy="6103636"/>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RBI weapons?</a:t>
            </a:r>
          </a:p>
          <a:p>
            <a:pPr marL="514350" indent="-514350" algn="ctr">
              <a:buAutoNum type="arabicPeriod"/>
            </a:pPr>
            <a:r>
              <a:rPr lang="en-US" sz="3200" dirty="0" smtClean="0">
                <a:latin typeface="Franklin Gothic Medium Cond" panose="020B0606030402020204" pitchFamily="34" charset="0"/>
              </a:rPr>
              <a:t>Lib. </a:t>
            </a:r>
            <a:r>
              <a:rPr lang="en-US" sz="3200" dirty="0" err="1" smtClean="0">
                <a:latin typeface="Franklin Gothic Medium Cond" panose="020B0606030402020204" pitchFamily="34" charset="0"/>
              </a:rPr>
              <a:t>Remi</a:t>
            </a:r>
            <a:r>
              <a:rPr lang="en-US" sz="3200" dirty="0" smtClean="0">
                <a:latin typeface="Franklin Gothic Medium Cond" panose="020B0606030402020204" pitchFamily="34" charset="0"/>
              </a:rPr>
              <a:t>. Scheme (L3/P2)</a:t>
            </a:r>
          </a:p>
          <a:p>
            <a:pPr marL="514350" indent="-514350" algn="ctr">
              <a:buAutoNum type="arabicPeriod"/>
            </a:pPr>
            <a:r>
              <a:rPr lang="en-US" sz="3200" dirty="0" smtClean="0">
                <a:latin typeface="Franklin Gothic Medium Cond" panose="020B0606030402020204" pitchFamily="34" charset="0"/>
              </a:rPr>
              <a:t>FEMA: restriction on Convertibility</a:t>
            </a:r>
            <a:endParaRPr lang="en-US" sz="3200" dirty="0">
              <a:latin typeface="Franklin Gothic Medium Cond" panose="020B0606030402020204" pitchFamily="34" charset="0"/>
            </a:endParaRPr>
          </a:p>
        </p:txBody>
      </p:sp>
    </p:spTree>
    <p:extLst>
      <p:ext uri="{BB962C8B-B14F-4D97-AF65-F5344CB8AC3E}">
        <p14:creationId xmlns:p14="http://schemas.microsoft.com/office/powerpoint/2010/main" val="88941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3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par>
                                <p:cTn id="23" presetID="3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80">
                                          <p:stCondLst>
                                            <p:cond delay="0"/>
                                          </p:stCondLst>
                                        </p:cTn>
                                        <p:tgtEl>
                                          <p:spTgt spid="19"/>
                                        </p:tgtEl>
                                      </p:cBhvr>
                                    </p:animEffect>
                                    <p:anim calcmode="lin" valueType="num">
                                      <p:cBhvr>
                                        <p:cTn id="3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9" dur="26">
                                          <p:stCondLst>
                                            <p:cond delay="650"/>
                                          </p:stCondLst>
                                        </p:cTn>
                                        <p:tgtEl>
                                          <p:spTgt spid="19"/>
                                        </p:tgtEl>
                                      </p:cBhvr>
                                      <p:to x="100000" y="60000"/>
                                    </p:animScale>
                                    <p:animScale>
                                      <p:cBhvr>
                                        <p:cTn id="40" dur="166" decel="50000">
                                          <p:stCondLst>
                                            <p:cond delay="676"/>
                                          </p:stCondLst>
                                        </p:cTn>
                                        <p:tgtEl>
                                          <p:spTgt spid="19"/>
                                        </p:tgtEl>
                                      </p:cBhvr>
                                      <p:to x="100000" y="100000"/>
                                    </p:animScale>
                                    <p:animScale>
                                      <p:cBhvr>
                                        <p:cTn id="41" dur="26">
                                          <p:stCondLst>
                                            <p:cond delay="1312"/>
                                          </p:stCondLst>
                                        </p:cTn>
                                        <p:tgtEl>
                                          <p:spTgt spid="19"/>
                                        </p:tgtEl>
                                      </p:cBhvr>
                                      <p:to x="100000" y="80000"/>
                                    </p:animScale>
                                    <p:animScale>
                                      <p:cBhvr>
                                        <p:cTn id="42" dur="166" decel="50000">
                                          <p:stCondLst>
                                            <p:cond delay="1338"/>
                                          </p:stCondLst>
                                        </p:cTn>
                                        <p:tgtEl>
                                          <p:spTgt spid="19"/>
                                        </p:tgtEl>
                                      </p:cBhvr>
                                      <p:to x="100000" y="100000"/>
                                    </p:animScale>
                                    <p:animScale>
                                      <p:cBhvr>
                                        <p:cTn id="43" dur="26">
                                          <p:stCondLst>
                                            <p:cond delay="1642"/>
                                          </p:stCondLst>
                                        </p:cTn>
                                        <p:tgtEl>
                                          <p:spTgt spid="19"/>
                                        </p:tgtEl>
                                      </p:cBhvr>
                                      <p:to x="100000" y="90000"/>
                                    </p:animScale>
                                    <p:animScale>
                                      <p:cBhvr>
                                        <p:cTn id="44" dur="166" decel="50000">
                                          <p:stCondLst>
                                            <p:cond delay="1668"/>
                                          </p:stCondLst>
                                        </p:cTn>
                                        <p:tgtEl>
                                          <p:spTgt spid="19"/>
                                        </p:tgtEl>
                                      </p:cBhvr>
                                      <p:to x="100000" y="100000"/>
                                    </p:animScale>
                                    <p:animScale>
                                      <p:cBhvr>
                                        <p:cTn id="45" dur="26">
                                          <p:stCondLst>
                                            <p:cond delay="1808"/>
                                          </p:stCondLst>
                                        </p:cTn>
                                        <p:tgtEl>
                                          <p:spTgt spid="19"/>
                                        </p:tgtEl>
                                      </p:cBhvr>
                                      <p:to x="100000" y="95000"/>
                                    </p:animScale>
                                    <p:animScale>
                                      <p:cBhvr>
                                        <p:cTn id="46" dur="166" decel="50000">
                                          <p:stCondLst>
                                            <p:cond delay="1834"/>
                                          </p:stCondLst>
                                        </p:cTn>
                                        <p:tgtEl>
                                          <p:spTgt spid="19"/>
                                        </p:tgtEl>
                                      </p:cBhvr>
                                      <p:to x="100000" y="100000"/>
                                    </p:animScale>
                                  </p:childTnLst>
                                </p:cTn>
                              </p:par>
                              <p:par>
                                <p:cTn id="47" presetID="26"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80">
                                          <p:stCondLst>
                                            <p:cond delay="0"/>
                                          </p:stCondLst>
                                        </p:cTn>
                                        <p:tgtEl>
                                          <p:spTgt spid="20"/>
                                        </p:tgtEl>
                                      </p:cBhvr>
                                    </p:animEffect>
                                    <p:anim calcmode="lin" valueType="num">
                                      <p:cBhvr>
                                        <p:cTn id="5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55" dur="26">
                                          <p:stCondLst>
                                            <p:cond delay="650"/>
                                          </p:stCondLst>
                                        </p:cTn>
                                        <p:tgtEl>
                                          <p:spTgt spid="20"/>
                                        </p:tgtEl>
                                      </p:cBhvr>
                                      <p:to x="100000" y="60000"/>
                                    </p:animScale>
                                    <p:animScale>
                                      <p:cBhvr>
                                        <p:cTn id="56" dur="166" decel="50000">
                                          <p:stCondLst>
                                            <p:cond delay="676"/>
                                          </p:stCondLst>
                                        </p:cTn>
                                        <p:tgtEl>
                                          <p:spTgt spid="20"/>
                                        </p:tgtEl>
                                      </p:cBhvr>
                                      <p:to x="100000" y="100000"/>
                                    </p:animScale>
                                    <p:animScale>
                                      <p:cBhvr>
                                        <p:cTn id="57" dur="26">
                                          <p:stCondLst>
                                            <p:cond delay="1312"/>
                                          </p:stCondLst>
                                        </p:cTn>
                                        <p:tgtEl>
                                          <p:spTgt spid="20"/>
                                        </p:tgtEl>
                                      </p:cBhvr>
                                      <p:to x="100000" y="80000"/>
                                    </p:animScale>
                                    <p:animScale>
                                      <p:cBhvr>
                                        <p:cTn id="58" dur="166" decel="50000">
                                          <p:stCondLst>
                                            <p:cond delay="1338"/>
                                          </p:stCondLst>
                                        </p:cTn>
                                        <p:tgtEl>
                                          <p:spTgt spid="20"/>
                                        </p:tgtEl>
                                      </p:cBhvr>
                                      <p:to x="100000" y="100000"/>
                                    </p:animScale>
                                    <p:animScale>
                                      <p:cBhvr>
                                        <p:cTn id="59" dur="26">
                                          <p:stCondLst>
                                            <p:cond delay="1642"/>
                                          </p:stCondLst>
                                        </p:cTn>
                                        <p:tgtEl>
                                          <p:spTgt spid="20"/>
                                        </p:tgtEl>
                                      </p:cBhvr>
                                      <p:to x="100000" y="90000"/>
                                    </p:animScale>
                                    <p:animScale>
                                      <p:cBhvr>
                                        <p:cTn id="60" dur="166" decel="50000">
                                          <p:stCondLst>
                                            <p:cond delay="1668"/>
                                          </p:stCondLst>
                                        </p:cTn>
                                        <p:tgtEl>
                                          <p:spTgt spid="20"/>
                                        </p:tgtEl>
                                      </p:cBhvr>
                                      <p:to x="100000" y="100000"/>
                                    </p:animScale>
                                    <p:animScale>
                                      <p:cBhvr>
                                        <p:cTn id="61" dur="26">
                                          <p:stCondLst>
                                            <p:cond delay="1808"/>
                                          </p:stCondLst>
                                        </p:cTn>
                                        <p:tgtEl>
                                          <p:spTgt spid="20"/>
                                        </p:tgtEl>
                                      </p:cBhvr>
                                      <p:to x="100000" y="95000"/>
                                    </p:animScale>
                                    <p:animScale>
                                      <p:cBhvr>
                                        <p:cTn id="62" dur="166" decel="50000">
                                          <p:stCondLst>
                                            <p:cond delay="1834"/>
                                          </p:stCondLst>
                                        </p:cTn>
                                        <p:tgtEl>
                                          <p:spTgt spid="20"/>
                                        </p:tgtEl>
                                      </p:cBhvr>
                                      <p:to x="100000" y="100000"/>
                                    </p:animScale>
                                  </p:childTnLst>
                                </p:cTn>
                              </p:par>
                              <p:par>
                                <p:cTn id="63" presetID="26"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down)">
                                      <p:cBhvr>
                                        <p:cTn id="65" dur="580">
                                          <p:stCondLst>
                                            <p:cond delay="0"/>
                                          </p:stCondLst>
                                        </p:cTn>
                                        <p:tgtEl>
                                          <p:spTgt spid="18"/>
                                        </p:tgtEl>
                                      </p:cBhvr>
                                    </p:animEffect>
                                    <p:anim calcmode="lin" valueType="num">
                                      <p:cBhvr>
                                        <p:cTn id="6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71" dur="26">
                                          <p:stCondLst>
                                            <p:cond delay="650"/>
                                          </p:stCondLst>
                                        </p:cTn>
                                        <p:tgtEl>
                                          <p:spTgt spid="18"/>
                                        </p:tgtEl>
                                      </p:cBhvr>
                                      <p:to x="100000" y="60000"/>
                                    </p:animScale>
                                    <p:animScale>
                                      <p:cBhvr>
                                        <p:cTn id="72" dur="166" decel="50000">
                                          <p:stCondLst>
                                            <p:cond delay="676"/>
                                          </p:stCondLst>
                                        </p:cTn>
                                        <p:tgtEl>
                                          <p:spTgt spid="18"/>
                                        </p:tgtEl>
                                      </p:cBhvr>
                                      <p:to x="100000" y="100000"/>
                                    </p:animScale>
                                    <p:animScale>
                                      <p:cBhvr>
                                        <p:cTn id="73" dur="26">
                                          <p:stCondLst>
                                            <p:cond delay="1312"/>
                                          </p:stCondLst>
                                        </p:cTn>
                                        <p:tgtEl>
                                          <p:spTgt spid="18"/>
                                        </p:tgtEl>
                                      </p:cBhvr>
                                      <p:to x="100000" y="80000"/>
                                    </p:animScale>
                                    <p:animScale>
                                      <p:cBhvr>
                                        <p:cTn id="74" dur="166" decel="50000">
                                          <p:stCondLst>
                                            <p:cond delay="1338"/>
                                          </p:stCondLst>
                                        </p:cTn>
                                        <p:tgtEl>
                                          <p:spTgt spid="18"/>
                                        </p:tgtEl>
                                      </p:cBhvr>
                                      <p:to x="100000" y="100000"/>
                                    </p:animScale>
                                    <p:animScale>
                                      <p:cBhvr>
                                        <p:cTn id="75" dur="26">
                                          <p:stCondLst>
                                            <p:cond delay="1642"/>
                                          </p:stCondLst>
                                        </p:cTn>
                                        <p:tgtEl>
                                          <p:spTgt spid="18"/>
                                        </p:tgtEl>
                                      </p:cBhvr>
                                      <p:to x="100000" y="90000"/>
                                    </p:animScale>
                                    <p:animScale>
                                      <p:cBhvr>
                                        <p:cTn id="76" dur="166" decel="50000">
                                          <p:stCondLst>
                                            <p:cond delay="1668"/>
                                          </p:stCondLst>
                                        </p:cTn>
                                        <p:tgtEl>
                                          <p:spTgt spid="18"/>
                                        </p:tgtEl>
                                      </p:cBhvr>
                                      <p:to x="100000" y="100000"/>
                                    </p:animScale>
                                    <p:animScale>
                                      <p:cBhvr>
                                        <p:cTn id="77" dur="26">
                                          <p:stCondLst>
                                            <p:cond delay="1808"/>
                                          </p:stCondLst>
                                        </p:cTn>
                                        <p:tgtEl>
                                          <p:spTgt spid="18"/>
                                        </p:tgtEl>
                                      </p:cBhvr>
                                      <p:to x="100000" y="95000"/>
                                    </p:animScale>
                                    <p:animScale>
                                      <p:cBhvr>
                                        <p:cTn id="78" dur="166" decel="50000">
                                          <p:stCondLst>
                                            <p:cond delay="1834"/>
                                          </p:stCondLst>
                                        </p:cTn>
                                        <p:tgtEl>
                                          <p:spTgt spid="18"/>
                                        </p:tgtEl>
                                      </p:cBhvr>
                                      <p:to x="100000" y="100000"/>
                                    </p:animScale>
                                  </p:childTnLst>
                                </p:cTn>
                              </p:par>
                              <p:par>
                                <p:cTn id="79" presetID="26"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down)">
                                      <p:cBhvr>
                                        <p:cTn id="81" dur="580">
                                          <p:stCondLst>
                                            <p:cond delay="0"/>
                                          </p:stCondLst>
                                        </p:cTn>
                                        <p:tgtEl>
                                          <p:spTgt spid="28"/>
                                        </p:tgtEl>
                                      </p:cBhvr>
                                    </p:animEffect>
                                    <p:anim calcmode="lin" valueType="num">
                                      <p:cBhvr>
                                        <p:cTn id="8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87" dur="26">
                                          <p:stCondLst>
                                            <p:cond delay="650"/>
                                          </p:stCondLst>
                                        </p:cTn>
                                        <p:tgtEl>
                                          <p:spTgt spid="28"/>
                                        </p:tgtEl>
                                      </p:cBhvr>
                                      <p:to x="100000" y="60000"/>
                                    </p:animScale>
                                    <p:animScale>
                                      <p:cBhvr>
                                        <p:cTn id="88" dur="166" decel="50000">
                                          <p:stCondLst>
                                            <p:cond delay="676"/>
                                          </p:stCondLst>
                                        </p:cTn>
                                        <p:tgtEl>
                                          <p:spTgt spid="28"/>
                                        </p:tgtEl>
                                      </p:cBhvr>
                                      <p:to x="100000" y="100000"/>
                                    </p:animScale>
                                    <p:animScale>
                                      <p:cBhvr>
                                        <p:cTn id="89" dur="26">
                                          <p:stCondLst>
                                            <p:cond delay="1312"/>
                                          </p:stCondLst>
                                        </p:cTn>
                                        <p:tgtEl>
                                          <p:spTgt spid="28"/>
                                        </p:tgtEl>
                                      </p:cBhvr>
                                      <p:to x="100000" y="80000"/>
                                    </p:animScale>
                                    <p:animScale>
                                      <p:cBhvr>
                                        <p:cTn id="90" dur="166" decel="50000">
                                          <p:stCondLst>
                                            <p:cond delay="1338"/>
                                          </p:stCondLst>
                                        </p:cTn>
                                        <p:tgtEl>
                                          <p:spTgt spid="28"/>
                                        </p:tgtEl>
                                      </p:cBhvr>
                                      <p:to x="100000" y="100000"/>
                                    </p:animScale>
                                    <p:animScale>
                                      <p:cBhvr>
                                        <p:cTn id="91" dur="26">
                                          <p:stCondLst>
                                            <p:cond delay="1642"/>
                                          </p:stCondLst>
                                        </p:cTn>
                                        <p:tgtEl>
                                          <p:spTgt spid="28"/>
                                        </p:tgtEl>
                                      </p:cBhvr>
                                      <p:to x="100000" y="90000"/>
                                    </p:animScale>
                                    <p:animScale>
                                      <p:cBhvr>
                                        <p:cTn id="92" dur="166" decel="50000">
                                          <p:stCondLst>
                                            <p:cond delay="1668"/>
                                          </p:stCondLst>
                                        </p:cTn>
                                        <p:tgtEl>
                                          <p:spTgt spid="28"/>
                                        </p:tgtEl>
                                      </p:cBhvr>
                                      <p:to x="100000" y="100000"/>
                                    </p:animScale>
                                    <p:animScale>
                                      <p:cBhvr>
                                        <p:cTn id="93" dur="26">
                                          <p:stCondLst>
                                            <p:cond delay="1808"/>
                                          </p:stCondLst>
                                        </p:cTn>
                                        <p:tgtEl>
                                          <p:spTgt spid="28"/>
                                        </p:tgtEl>
                                      </p:cBhvr>
                                      <p:to x="100000" y="95000"/>
                                    </p:animScale>
                                    <p:animScale>
                                      <p:cBhvr>
                                        <p:cTn id="94" dur="166" decel="50000">
                                          <p:stCondLst>
                                            <p:cond delay="1834"/>
                                          </p:stCondLst>
                                        </p:cTn>
                                        <p:tgtEl>
                                          <p:spTgt spid="28"/>
                                        </p:tgtEl>
                                      </p:cBhvr>
                                      <p:to x="100000" y="100000"/>
                                    </p:animScale>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fade">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4970" y="146304"/>
            <a:ext cx="10249192" cy="413930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401229594"/>
              </p:ext>
            </p:extLst>
          </p:nvPr>
        </p:nvGraphicFramePr>
        <p:xfrm>
          <a:off x="774970" y="4420069"/>
          <a:ext cx="5534390" cy="1828800"/>
        </p:xfrm>
        <a:graphic>
          <a:graphicData uri="http://schemas.openxmlformats.org/drawingml/2006/table">
            <a:tbl>
              <a:tblPr/>
              <a:tblGrid>
                <a:gridCol w="5534390"/>
              </a:tblGrid>
              <a:tr h="0">
                <a:tc>
                  <a:txBody>
                    <a:bodyPr/>
                    <a:lstStyle/>
                    <a:p>
                      <a:pPr algn="ctr"/>
                      <a:r>
                        <a:rPr lang="en-US" sz="4000" dirty="0" smtClean="0">
                          <a:solidFill>
                            <a:schemeClr val="bg1"/>
                          </a:solidFill>
                          <a:latin typeface="Franklin Gothic Demi Cond" panose="020B0706030402020204" pitchFamily="34" charset="0"/>
                        </a:rPr>
                        <a:t>When to stop QE?</a:t>
                      </a:r>
                      <a:endParaRPr lang="en-US" sz="4000" dirty="0">
                        <a:solidFill>
                          <a:schemeClr val="bg1"/>
                        </a:solidFill>
                        <a:latin typeface="Franklin Gothic Demi Cond" panose="020B0706030402020204" pitchFamily="34" charset="0"/>
                      </a:endParaRPr>
                    </a:p>
                  </a:txBody>
                  <a:tcPr marL="0" marR="0" marT="0" marB="0" anchor="ctr">
                    <a:lnL>
                      <a:noFill/>
                    </a:lnL>
                    <a:lnR>
                      <a:noFill/>
                    </a:lnR>
                    <a:lnT>
                      <a:noFill/>
                    </a:lnT>
                    <a:lnB>
                      <a:noFill/>
                    </a:lnB>
                  </a:tcPr>
                </a:tc>
              </a:tr>
              <a:tr h="0">
                <a:tc>
                  <a:txBody>
                    <a:bodyPr/>
                    <a:lstStyle/>
                    <a:p>
                      <a:pPr algn="ctr"/>
                      <a:r>
                        <a:rPr lang="en-US" sz="4000" dirty="0" smtClean="0">
                          <a:solidFill>
                            <a:schemeClr val="bg1"/>
                          </a:solidFill>
                          <a:latin typeface="Franklin Gothic Demi Cond" panose="020B0706030402020204" pitchFamily="34" charset="0"/>
                        </a:rPr>
                        <a:t>Inflation &gt;2.5</a:t>
                      </a:r>
                      <a:r>
                        <a:rPr lang="en-US" sz="4000" dirty="0">
                          <a:solidFill>
                            <a:schemeClr val="bg1"/>
                          </a:solidFill>
                          <a:latin typeface="Franklin Gothic Demi Cond" panose="020B0706030402020204" pitchFamily="34" charset="0"/>
                        </a:rPr>
                        <a:t>%</a:t>
                      </a:r>
                    </a:p>
                  </a:txBody>
                  <a:tcPr marL="0" marR="0" marT="0" marB="0" anchor="ctr">
                    <a:lnL>
                      <a:noFill/>
                    </a:lnL>
                    <a:lnR>
                      <a:noFill/>
                    </a:lnR>
                    <a:lnT>
                      <a:noFill/>
                    </a:lnT>
                    <a:lnB>
                      <a:noFill/>
                    </a:lnB>
                  </a:tcPr>
                </a:tc>
              </a:tr>
              <a:tr h="0">
                <a:tc>
                  <a:txBody>
                    <a:bodyPr/>
                    <a:lstStyle/>
                    <a:p>
                      <a:pPr algn="ctr"/>
                      <a:r>
                        <a:rPr lang="en-US" sz="4000" dirty="0" smtClean="0">
                          <a:solidFill>
                            <a:schemeClr val="bg1"/>
                          </a:solidFill>
                          <a:latin typeface="Franklin Gothic Demi Cond" panose="020B0706030402020204" pitchFamily="34" charset="0"/>
                        </a:rPr>
                        <a:t>Unemployment &lt;6.5</a:t>
                      </a:r>
                      <a:r>
                        <a:rPr lang="en-US" sz="4000" dirty="0">
                          <a:solidFill>
                            <a:schemeClr val="bg1"/>
                          </a:solidFill>
                          <a:latin typeface="Franklin Gothic Demi Cond" panose="020B0706030402020204" pitchFamily="34" charset="0"/>
                        </a:rPr>
                        <a:t>%</a:t>
                      </a:r>
                    </a:p>
                  </a:txBody>
                  <a:tcPr marL="0" marR="0" marT="0" marB="0" anchor="ctr">
                    <a:lnL>
                      <a:noFill/>
                    </a:lnL>
                    <a:lnR>
                      <a:noFill/>
                    </a:lnR>
                    <a:lnT>
                      <a:noFill/>
                    </a:lnT>
                    <a:lnB>
                      <a:noFill/>
                    </a:lnB>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6383" y="4420069"/>
            <a:ext cx="2943225" cy="1657262"/>
          </a:xfrm>
          <a:prstGeom prst="rect">
            <a:avLst/>
          </a:prstGeom>
        </p:spPr>
      </p:pic>
    </p:spTree>
    <p:extLst>
      <p:ext uri="{BB962C8B-B14F-4D97-AF65-F5344CB8AC3E}">
        <p14:creationId xmlns:p14="http://schemas.microsoft.com/office/powerpoint/2010/main" val="18228716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9" name="Rectangle 8"/>
          <p:cNvSpPr/>
          <p:nvPr/>
        </p:nvSpPr>
        <p:spPr>
          <a:xfrm rot="4796772">
            <a:off x="8808762" y="3187618"/>
            <a:ext cx="1725453" cy="4813719"/>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 strong | Rs. weak</a:t>
            </a:r>
          </a:p>
          <a:p>
            <a:pPr algn="ctr"/>
            <a:r>
              <a:rPr lang="en-US" sz="3200" dirty="0" smtClean="0">
                <a:latin typeface="Franklin Gothic Medium Cond" panose="020B0606030402020204" pitchFamily="34" charset="0"/>
              </a:rPr>
              <a:t>$1=Rs.60+</a:t>
            </a:r>
          </a:p>
          <a:p>
            <a:pPr algn="ctr"/>
            <a:r>
              <a:rPr lang="en-US" sz="3200" dirty="0" smtClean="0">
                <a:latin typeface="Franklin Gothic Medium Cond" panose="020B0606030402020204" pitchFamily="34" charset="0"/>
              </a:rPr>
              <a:t>Bad 4imports | Good 4exports</a:t>
            </a:r>
            <a:endParaRPr lang="en-US" sz="3200" dirty="0">
              <a:latin typeface="Franklin Gothic Medium Cond" panose="020B0606030402020204" pitchFamily="34" charset="0"/>
            </a:endParaRPr>
          </a:p>
        </p:txBody>
      </p:sp>
      <p:sp>
        <p:nvSpPr>
          <p:cNvPr id="2" name="Title 1"/>
          <p:cNvSpPr>
            <a:spLocks noGrp="1"/>
          </p:cNvSpPr>
          <p:nvPr>
            <p:ph type="title"/>
          </p:nvPr>
        </p:nvSpPr>
        <p:spPr/>
        <p:txBody>
          <a:bodyPr>
            <a:normAutofit fontScale="90000"/>
          </a:bodyPr>
          <a:lstStyle/>
          <a:p>
            <a:r>
              <a:rPr lang="en-US" dirty="0" smtClean="0"/>
              <a:t>FT: Bond purchase reduced = Less $$ generated</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17" y="1798466"/>
            <a:ext cx="1219200" cy="12192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98" y="2540690"/>
            <a:ext cx="1219200" cy="12192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581" y="3145268"/>
            <a:ext cx="1219200" cy="1219200"/>
          </a:xfrm>
          <a:prstGeom prst="rect">
            <a:avLst/>
          </a:prstGeom>
        </p:spPr>
      </p:pic>
      <p:sp>
        <p:nvSpPr>
          <p:cNvPr id="22" name="Curved Down Arrow 21"/>
          <p:cNvSpPr/>
          <p:nvPr/>
        </p:nvSpPr>
        <p:spPr>
          <a:xfrm rot="10400589">
            <a:off x="2413131" y="3475063"/>
            <a:ext cx="4940745" cy="12192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798" y="1798466"/>
            <a:ext cx="3048264" cy="228619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0813" y="3397540"/>
            <a:ext cx="1554458" cy="1126982"/>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0888" y="3150290"/>
            <a:ext cx="1554458" cy="1126982"/>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296" y="2628218"/>
            <a:ext cx="1219200" cy="12192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74" y="4261402"/>
            <a:ext cx="2757447" cy="2550638"/>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151" y="3804858"/>
            <a:ext cx="1219200" cy="121920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135" y="2797716"/>
            <a:ext cx="1219200" cy="12192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196" y="3597573"/>
            <a:ext cx="1219200" cy="1219200"/>
          </a:xfrm>
          <a:prstGeom prst="rect">
            <a:avLst/>
          </a:prstGeom>
        </p:spPr>
      </p:pic>
    </p:spTree>
    <p:extLst>
      <p:ext uri="{BB962C8B-B14F-4D97-AF65-F5344CB8AC3E}">
        <p14:creationId xmlns:p14="http://schemas.microsoft.com/office/powerpoint/2010/main" val="398682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3"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1+#ppt_w/2"/>
                                          </p:val>
                                        </p:tav>
                                        <p:tav tm="100000">
                                          <p:val>
                                            <p:strVal val="#ppt_x"/>
                                          </p:val>
                                        </p:tav>
                                      </p:tavLst>
                                    </p:anim>
                                    <p:anim calcmode="lin" valueType="num">
                                      <p:cBhvr additive="base">
                                        <p:cTn id="22" dur="500" fill="hold"/>
                                        <p:tgtEl>
                                          <p:spTgt spid="28"/>
                                        </p:tgtEl>
                                        <p:attrNameLst>
                                          <p:attrName>ppt_y</p:attrName>
                                        </p:attrNameLst>
                                      </p:cBhvr>
                                      <p:tavLst>
                                        <p:tav tm="0">
                                          <p:val>
                                            <p:strVal val="0-#ppt_h/2"/>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xit" presetSubtype="0" fill="hold" nodeType="clickEffect">
                                  <p:stCondLst>
                                    <p:cond delay="0"/>
                                  </p:stCondLst>
                                  <p:childTnLst>
                                    <p:anim calcmode="lin" valueType="num">
                                      <p:cBhvr>
                                        <p:cTn id="30" dur="1000"/>
                                        <p:tgtEl>
                                          <p:spTgt spid="30"/>
                                        </p:tgtEl>
                                        <p:attrNameLst>
                                          <p:attrName>ppt_w</p:attrName>
                                        </p:attrNameLst>
                                      </p:cBhvr>
                                      <p:tavLst>
                                        <p:tav tm="0">
                                          <p:val>
                                            <p:strVal val="ppt_w"/>
                                          </p:val>
                                        </p:tav>
                                        <p:tav tm="100000">
                                          <p:val>
                                            <p:fltVal val="0"/>
                                          </p:val>
                                        </p:tav>
                                      </p:tavLst>
                                    </p:anim>
                                    <p:anim calcmode="lin" valueType="num">
                                      <p:cBhvr>
                                        <p:cTn id="31" dur="1000"/>
                                        <p:tgtEl>
                                          <p:spTgt spid="30"/>
                                        </p:tgtEl>
                                        <p:attrNameLst>
                                          <p:attrName>ppt_h</p:attrName>
                                        </p:attrNameLst>
                                      </p:cBhvr>
                                      <p:tavLst>
                                        <p:tav tm="0">
                                          <p:val>
                                            <p:strVal val="ppt_h"/>
                                          </p:val>
                                        </p:tav>
                                        <p:tav tm="100000">
                                          <p:val>
                                            <p:fltVal val="0"/>
                                          </p:val>
                                        </p:tav>
                                      </p:tavLst>
                                    </p:anim>
                                    <p:anim calcmode="lin" valueType="num">
                                      <p:cBhvr>
                                        <p:cTn id="32" dur="1000"/>
                                        <p:tgtEl>
                                          <p:spTgt spid="30"/>
                                        </p:tgtEl>
                                        <p:attrNameLst>
                                          <p:attrName>style.rotation</p:attrName>
                                        </p:attrNameLst>
                                      </p:cBhvr>
                                      <p:tavLst>
                                        <p:tav tm="0">
                                          <p:val>
                                            <p:fltVal val="0"/>
                                          </p:val>
                                        </p:tav>
                                        <p:tav tm="100000">
                                          <p:val>
                                            <p:fltVal val="90"/>
                                          </p:val>
                                        </p:tav>
                                      </p:tavLst>
                                    </p:anim>
                                    <p:animEffect transition="out" filter="fade">
                                      <p:cBhvr>
                                        <p:cTn id="33" dur="1000"/>
                                        <p:tgtEl>
                                          <p:spTgt spid="30"/>
                                        </p:tgtEl>
                                      </p:cBhvr>
                                    </p:animEffect>
                                    <p:set>
                                      <p:cBhvr>
                                        <p:cTn id="34" dur="1" fill="hold">
                                          <p:stCondLst>
                                            <p:cond delay="999"/>
                                          </p:stCondLst>
                                        </p:cTn>
                                        <p:tgtEl>
                                          <p:spTgt spid="30"/>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1000"/>
                                        <p:tgtEl>
                                          <p:spTgt spid="29"/>
                                        </p:tgtEl>
                                        <p:attrNameLst>
                                          <p:attrName>ppt_w</p:attrName>
                                        </p:attrNameLst>
                                      </p:cBhvr>
                                      <p:tavLst>
                                        <p:tav tm="0">
                                          <p:val>
                                            <p:strVal val="ppt_w"/>
                                          </p:val>
                                        </p:tav>
                                        <p:tav tm="100000">
                                          <p:val>
                                            <p:fltVal val="0"/>
                                          </p:val>
                                        </p:tav>
                                      </p:tavLst>
                                    </p:anim>
                                    <p:anim calcmode="lin" valueType="num">
                                      <p:cBhvr>
                                        <p:cTn id="37" dur="1000"/>
                                        <p:tgtEl>
                                          <p:spTgt spid="29"/>
                                        </p:tgtEl>
                                        <p:attrNameLst>
                                          <p:attrName>ppt_h</p:attrName>
                                        </p:attrNameLst>
                                      </p:cBhvr>
                                      <p:tavLst>
                                        <p:tav tm="0">
                                          <p:val>
                                            <p:strVal val="ppt_h"/>
                                          </p:val>
                                        </p:tav>
                                        <p:tav tm="100000">
                                          <p:val>
                                            <p:fltVal val="0"/>
                                          </p:val>
                                        </p:tav>
                                      </p:tavLst>
                                    </p:anim>
                                    <p:anim calcmode="lin" valueType="num">
                                      <p:cBhvr>
                                        <p:cTn id="38" dur="1000"/>
                                        <p:tgtEl>
                                          <p:spTgt spid="29"/>
                                        </p:tgtEl>
                                        <p:attrNameLst>
                                          <p:attrName>style.rotation</p:attrName>
                                        </p:attrNameLst>
                                      </p:cBhvr>
                                      <p:tavLst>
                                        <p:tav tm="0">
                                          <p:val>
                                            <p:fltVal val="0"/>
                                          </p:val>
                                        </p:tav>
                                        <p:tav tm="100000">
                                          <p:val>
                                            <p:fltVal val="90"/>
                                          </p:val>
                                        </p:tav>
                                      </p:tavLst>
                                    </p:anim>
                                    <p:animEffect transition="out" filter="fade">
                                      <p:cBhvr>
                                        <p:cTn id="39" dur="1000"/>
                                        <p:tgtEl>
                                          <p:spTgt spid="29"/>
                                        </p:tgtEl>
                                      </p:cBhvr>
                                    </p:animEffect>
                                    <p:set>
                                      <p:cBhvr>
                                        <p:cTn id="40" dur="1" fill="hold">
                                          <p:stCondLst>
                                            <p:cond delay="9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8002" y="188759"/>
            <a:ext cx="7227563" cy="6230329"/>
          </a:xfrm>
          <a:prstGeom prst="rect">
            <a:avLst/>
          </a:prstGeom>
        </p:spPr>
      </p:pic>
      <p:sp>
        <p:nvSpPr>
          <p:cNvPr id="3" name="Pentagon 2"/>
          <p:cNvSpPr/>
          <p:nvPr/>
        </p:nvSpPr>
        <p:spPr>
          <a:xfrm>
            <a:off x="7735565" y="493776"/>
            <a:ext cx="3925409" cy="2459812"/>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Franklin Gothic Demi Cond" panose="020B0706030402020204" pitchFamily="34" charset="0"/>
              </a:rPr>
              <a:t>▲dollar supply</a:t>
            </a:r>
          </a:p>
          <a:p>
            <a:pPr algn="ctr"/>
            <a:r>
              <a:rPr lang="en-US" sz="4000" dirty="0" smtClean="0">
                <a:latin typeface="Franklin Gothic Demi Cond" panose="020B0706030402020204" pitchFamily="34" charset="0"/>
              </a:rPr>
              <a:t>strong rupee</a:t>
            </a:r>
          </a:p>
          <a:p>
            <a:pPr algn="ctr"/>
            <a:r>
              <a:rPr lang="en-US" sz="4000" dirty="0" smtClean="0">
                <a:latin typeface="Franklin Gothic Demi Cond" panose="020B0706030402020204" pitchFamily="34" charset="0"/>
              </a:rPr>
              <a:t>Weak dollar</a:t>
            </a:r>
            <a:endParaRPr lang="en-US" sz="5400" dirty="0">
              <a:latin typeface="Franklin Gothic Demi Cond" panose="020B0706030402020204" pitchFamily="34" charset="0"/>
            </a:endParaRPr>
          </a:p>
        </p:txBody>
      </p:sp>
      <p:sp>
        <p:nvSpPr>
          <p:cNvPr id="4" name="Pentagon 3"/>
          <p:cNvSpPr/>
          <p:nvPr/>
        </p:nvSpPr>
        <p:spPr>
          <a:xfrm>
            <a:off x="7735565" y="3456432"/>
            <a:ext cx="3925409" cy="2459812"/>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Franklin Gothic Demi Cond" panose="020B0706030402020204" pitchFamily="34" charset="0"/>
              </a:rPr>
              <a:t>▼ dollar supply</a:t>
            </a:r>
          </a:p>
          <a:p>
            <a:pPr algn="ctr"/>
            <a:r>
              <a:rPr lang="en-US" sz="4000" dirty="0" smtClean="0">
                <a:latin typeface="Franklin Gothic Demi Cond" panose="020B0706030402020204" pitchFamily="34" charset="0"/>
              </a:rPr>
              <a:t>strong dollar</a:t>
            </a:r>
          </a:p>
          <a:p>
            <a:pPr algn="ctr"/>
            <a:r>
              <a:rPr lang="en-US" sz="4000" dirty="0" smtClean="0">
                <a:latin typeface="Franklin Gothic Demi Cond" panose="020B0706030402020204" pitchFamily="34" charset="0"/>
              </a:rPr>
              <a:t>Weak rupee</a:t>
            </a:r>
            <a:endParaRPr lang="en-US" sz="5400" dirty="0">
              <a:latin typeface="Franklin Gothic Demi Cond" panose="020B0706030402020204" pitchFamily="34" charset="0"/>
            </a:endParaRPr>
          </a:p>
        </p:txBody>
      </p:sp>
    </p:spTree>
    <p:extLst>
      <p:ext uri="{BB962C8B-B14F-4D97-AF65-F5344CB8AC3E}">
        <p14:creationId xmlns:p14="http://schemas.microsoft.com/office/powerpoint/2010/main" val="286043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3200" dirty="0"/>
              <a:t>mechanical </a:t>
            </a:r>
            <a:r>
              <a:rPr lang="en-IN" sz="3200" dirty="0" smtClean="0"/>
              <a:t>term= Continuous </a:t>
            </a:r>
            <a:r>
              <a:rPr lang="en-IN" sz="3200" dirty="0"/>
              <a:t>reduction of width. </a:t>
            </a:r>
            <a:endParaRPr lang="en-IN" sz="3200" dirty="0" smtClean="0"/>
          </a:p>
        </p:txBody>
      </p:sp>
      <p:sp>
        <p:nvSpPr>
          <p:cNvPr id="2" name="Title 1"/>
          <p:cNvSpPr>
            <a:spLocks noGrp="1"/>
          </p:cNvSpPr>
          <p:nvPr>
            <p:ph type="title"/>
          </p:nvPr>
        </p:nvSpPr>
        <p:spPr/>
        <p:txBody>
          <a:bodyPr>
            <a:normAutofit fontScale="90000"/>
          </a:bodyPr>
          <a:lstStyle/>
          <a:p>
            <a:r>
              <a:rPr lang="en-US" dirty="0" smtClean="0"/>
              <a:t>Fed Tapering: ended @Oct’14, @15 Billion purchase</a:t>
            </a:r>
            <a:endParaRPr lang="en-US" dirty="0"/>
          </a:p>
        </p:txBody>
      </p:sp>
      <p:graphicFrame>
        <p:nvGraphicFramePr>
          <p:cNvPr id="4" name="Chart 3"/>
          <p:cNvGraphicFramePr>
            <a:graphicFrameLocks/>
          </p:cNvGraphicFramePr>
          <p:nvPr>
            <p:extLst/>
          </p:nvPr>
        </p:nvGraphicFramePr>
        <p:xfrm>
          <a:off x="978409" y="1572726"/>
          <a:ext cx="8034130" cy="4389161"/>
        </p:xfrm>
        <a:graphic>
          <a:graphicData uri="http://schemas.openxmlformats.org/drawingml/2006/chart">
            <c:chart xmlns:c="http://schemas.openxmlformats.org/drawingml/2006/chart" xmlns:r="http://schemas.openxmlformats.org/officeDocument/2006/relationships" r:id="rId2"/>
          </a:graphicData>
        </a:graphic>
      </p:graphicFrame>
      <p:sp>
        <p:nvSpPr>
          <p:cNvPr id="5" name="Pentagon 4"/>
          <p:cNvSpPr/>
          <p:nvPr/>
        </p:nvSpPr>
        <p:spPr>
          <a:xfrm rot="738305">
            <a:off x="8448984" y="3856759"/>
            <a:ext cx="3136392" cy="20137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Demi Cond" panose="020B0706030402020204" pitchFamily="34" charset="0"/>
              </a:rPr>
              <a:t>June 2014</a:t>
            </a:r>
          </a:p>
          <a:p>
            <a:pPr algn="ctr"/>
            <a:r>
              <a:rPr lang="en-US" sz="2400" dirty="0" smtClean="0">
                <a:latin typeface="Franklin Gothic Demi Cond" panose="020B0706030402020204" pitchFamily="34" charset="0"/>
              </a:rPr>
              <a:t>Bonds: 20bn</a:t>
            </a:r>
          </a:p>
          <a:p>
            <a:pPr algn="ctr"/>
            <a:r>
              <a:rPr lang="en-US" sz="2400" dirty="0" smtClean="0">
                <a:latin typeface="Franklin Gothic Demi Cond" panose="020B0706030402020204" pitchFamily="34" charset="0"/>
              </a:rPr>
              <a:t>Toxic MBS: 15bn</a:t>
            </a:r>
          </a:p>
          <a:p>
            <a:pPr algn="ctr"/>
            <a:r>
              <a:rPr lang="en-US" sz="2400" dirty="0" smtClean="0">
                <a:latin typeface="Franklin Gothic Demi Cond" panose="020B0706030402020204" pitchFamily="34" charset="0"/>
              </a:rPr>
              <a:t>=======</a:t>
            </a:r>
          </a:p>
          <a:p>
            <a:pPr algn="ctr"/>
            <a:r>
              <a:rPr lang="en-US" sz="3600" dirty="0" smtClean="0">
                <a:latin typeface="Franklin Gothic Demi Cond" panose="020B0706030402020204" pitchFamily="34" charset="0"/>
              </a:rPr>
              <a:t>Total 35</a:t>
            </a:r>
            <a:endParaRPr lang="en-US" sz="3600" dirty="0">
              <a:latin typeface="Franklin Gothic Demi Cond" panose="020B0706030402020204" pitchFamily="34" charset="0"/>
            </a:endParaRPr>
          </a:p>
        </p:txBody>
      </p:sp>
    </p:spTree>
    <p:extLst>
      <p:ext uri="{BB962C8B-B14F-4D97-AF65-F5344CB8AC3E}">
        <p14:creationId xmlns:p14="http://schemas.microsoft.com/office/powerpoint/2010/main" val="244590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791649" y="914400"/>
            <a:ext cx="8608701" cy="5262563"/>
          </a:xfrm>
          <a:prstGeom prst="rect">
            <a:avLst/>
          </a:prstGeom>
        </p:spPr>
      </p:pic>
      <p:sp>
        <p:nvSpPr>
          <p:cNvPr id="3" name="Title 2"/>
          <p:cNvSpPr>
            <a:spLocks noGrp="1"/>
          </p:cNvSpPr>
          <p:nvPr>
            <p:ph type="title"/>
          </p:nvPr>
        </p:nvSpPr>
        <p:spPr/>
        <p:txBody>
          <a:bodyPr>
            <a:noAutofit/>
          </a:bodyPr>
          <a:lstStyle/>
          <a:p>
            <a:r>
              <a:rPr lang="en-US" sz="2800" dirty="0" smtClean="0"/>
              <a:t>Dollar outflow =&gt; weakening of rupee but RBI intervention stabilized it</a:t>
            </a:r>
            <a:endParaRPr lang="en-US" sz="2800" dirty="0"/>
          </a:p>
        </p:txBody>
      </p:sp>
      <p:sp>
        <p:nvSpPr>
          <p:cNvPr id="4" name="Down Arrow Callout 3"/>
          <p:cNvSpPr/>
          <p:nvPr/>
        </p:nvSpPr>
        <p:spPr>
          <a:xfrm>
            <a:off x="2210215" y="2916936"/>
            <a:ext cx="2038537" cy="1545412"/>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Demi Cond" panose="020B0706030402020204" pitchFamily="34" charset="0"/>
              </a:rPr>
              <a:t>Rumors of Fed tapering</a:t>
            </a:r>
            <a:endParaRPr lang="en-US" sz="3600" dirty="0">
              <a:latin typeface="Franklin Gothic Demi Cond" panose="020B0706030402020204" pitchFamily="34" charset="0"/>
            </a:endParaRPr>
          </a:p>
        </p:txBody>
      </p:sp>
      <p:sp>
        <p:nvSpPr>
          <p:cNvPr id="6" name="Rectangle 5"/>
          <p:cNvSpPr/>
          <p:nvPr/>
        </p:nvSpPr>
        <p:spPr>
          <a:xfrm>
            <a:off x="5001766" y="2029967"/>
            <a:ext cx="3630170" cy="121623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Demi Cond" panose="020B0706030402020204" pitchFamily="34" charset="0"/>
              </a:rPr>
              <a:t>FT started here though but RBI prevents downfall by market intervention</a:t>
            </a:r>
            <a:endParaRPr lang="en-US" sz="3600" dirty="0">
              <a:latin typeface="Franklin Gothic Demi Cond" panose="020B0706030402020204" pitchFamily="34" charset="0"/>
            </a:endParaRPr>
          </a:p>
        </p:txBody>
      </p:sp>
      <p:cxnSp>
        <p:nvCxnSpPr>
          <p:cNvPr id="7" name="Straight Arrow Connector 6"/>
          <p:cNvCxnSpPr/>
          <p:nvPr/>
        </p:nvCxnSpPr>
        <p:spPr>
          <a:xfrm flipH="1">
            <a:off x="4919472" y="3282696"/>
            <a:ext cx="1892808" cy="20391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74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9" name="Rectangle 8"/>
          <p:cNvSpPr/>
          <p:nvPr/>
        </p:nvSpPr>
        <p:spPr>
          <a:xfrm rot="4796772">
            <a:off x="8808762" y="3187618"/>
            <a:ext cx="1725453" cy="4813719"/>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 strong | Rs. weak</a:t>
            </a:r>
          </a:p>
          <a:p>
            <a:pPr algn="ctr"/>
            <a:r>
              <a:rPr lang="en-US" sz="3200" dirty="0" smtClean="0">
                <a:latin typeface="Franklin Gothic Medium Cond" panose="020B0606030402020204" pitchFamily="34" charset="0"/>
              </a:rPr>
              <a:t>$1=Rs.60+</a:t>
            </a:r>
          </a:p>
          <a:p>
            <a:pPr algn="ctr"/>
            <a:r>
              <a:rPr lang="en-US" sz="3200" dirty="0" smtClean="0">
                <a:latin typeface="Franklin Gothic Medium Cond" panose="020B0606030402020204" pitchFamily="34" charset="0"/>
              </a:rPr>
              <a:t>Bad 4imports | Good 4exports</a:t>
            </a:r>
            <a:endParaRPr lang="en-US" sz="3200" dirty="0">
              <a:latin typeface="Franklin Gothic Medium Cond" panose="020B0606030402020204" pitchFamily="34" charset="0"/>
            </a:endParaRPr>
          </a:p>
        </p:txBody>
      </p:sp>
      <p:sp>
        <p:nvSpPr>
          <p:cNvPr id="2" name="Title 1"/>
          <p:cNvSpPr>
            <a:spLocks noGrp="1"/>
          </p:cNvSpPr>
          <p:nvPr>
            <p:ph type="title"/>
          </p:nvPr>
        </p:nvSpPr>
        <p:spPr/>
        <p:txBody>
          <a:bodyPr>
            <a:normAutofit fontScale="90000"/>
          </a:bodyPr>
          <a:lstStyle/>
          <a:p>
            <a:r>
              <a:rPr lang="en-US" dirty="0" smtClean="0"/>
              <a:t>Fighting FT: India had to stop OUTFLOW of dollars</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17" y="1798466"/>
            <a:ext cx="1219200" cy="12192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98" y="2540690"/>
            <a:ext cx="1219200" cy="12192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581" y="3145268"/>
            <a:ext cx="1219200" cy="1219200"/>
          </a:xfrm>
          <a:prstGeom prst="rect">
            <a:avLst/>
          </a:prstGeom>
        </p:spPr>
      </p:pic>
      <p:sp>
        <p:nvSpPr>
          <p:cNvPr id="22" name="Curved Down Arrow 21"/>
          <p:cNvSpPr/>
          <p:nvPr/>
        </p:nvSpPr>
        <p:spPr>
          <a:xfrm rot="10400589">
            <a:off x="2413131" y="3475063"/>
            <a:ext cx="4940745" cy="12192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798" y="1798466"/>
            <a:ext cx="3048264" cy="228619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0813" y="3397540"/>
            <a:ext cx="1554458" cy="1126982"/>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0888" y="3150290"/>
            <a:ext cx="1554458" cy="1126982"/>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296" y="2628218"/>
            <a:ext cx="1219200" cy="12192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196" y="3597573"/>
            <a:ext cx="1219200" cy="12192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74" y="4261402"/>
            <a:ext cx="2757447" cy="2550638"/>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151" y="3804858"/>
            <a:ext cx="1219200" cy="121920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135" y="2797716"/>
            <a:ext cx="1219200" cy="1219200"/>
          </a:xfrm>
          <a:prstGeom prst="rect">
            <a:avLst/>
          </a:prstGeom>
        </p:spPr>
      </p:pic>
    </p:spTree>
    <p:extLst>
      <p:ext uri="{BB962C8B-B14F-4D97-AF65-F5344CB8AC3E}">
        <p14:creationId xmlns:p14="http://schemas.microsoft.com/office/powerpoint/2010/main" val="271646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xit" presetSubtype="0" fill="hold" nodeType="clickEffect">
                                  <p:stCondLst>
                                    <p:cond delay="0"/>
                                  </p:stCondLst>
                                  <p:childTnLst>
                                    <p:anim calcmode="lin" valueType="num">
                                      <p:cBhvr>
                                        <p:cTn id="16" dur="1000"/>
                                        <p:tgtEl>
                                          <p:spTgt spid="30"/>
                                        </p:tgtEl>
                                        <p:attrNameLst>
                                          <p:attrName>ppt_w</p:attrName>
                                        </p:attrNameLst>
                                      </p:cBhvr>
                                      <p:tavLst>
                                        <p:tav tm="0">
                                          <p:val>
                                            <p:strVal val="ppt_w"/>
                                          </p:val>
                                        </p:tav>
                                        <p:tav tm="100000">
                                          <p:val>
                                            <p:fltVal val="0"/>
                                          </p:val>
                                        </p:tav>
                                      </p:tavLst>
                                    </p:anim>
                                    <p:anim calcmode="lin" valueType="num">
                                      <p:cBhvr>
                                        <p:cTn id="17" dur="1000"/>
                                        <p:tgtEl>
                                          <p:spTgt spid="30"/>
                                        </p:tgtEl>
                                        <p:attrNameLst>
                                          <p:attrName>ppt_h</p:attrName>
                                        </p:attrNameLst>
                                      </p:cBhvr>
                                      <p:tavLst>
                                        <p:tav tm="0">
                                          <p:val>
                                            <p:strVal val="ppt_h"/>
                                          </p:val>
                                        </p:tav>
                                        <p:tav tm="100000">
                                          <p:val>
                                            <p:fltVal val="0"/>
                                          </p:val>
                                        </p:tav>
                                      </p:tavLst>
                                    </p:anim>
                                    <p:anim calcmode="lin" valueType="num">
                                      <p:cBhvr>
                                        <p:cTn id="18" dur="1000"/>
                                        <p:tgtEl>
                                          <p:spTgt spid="30"/>
                                        </p:tgtEl>
                                        <p:attrNameLst>
                                          <p:attrName>style.rotation</p:attrName>
                                        </p:attrNameLst>
                                      </p:cBhvr>
                                      <p:tavLst>
                                        <p:tav tm="0">
                                          <p:val>
                                            <p:fltVal val="0"/>
                                          </p:val>
                                        </p:tav>
                                        <p:tav tm="100000">
                                          <p:val>
                                            <p:fltVal val="90"/>
                                          </p:val>
                                        </p:tav>
                                      </p:tavLst>
                                    </p:anim>
                                    <p:animEffect transition="out" filter="fade">
                                      <p:cBhvr>
                                        <p:cTn id="19" dur="1000"/>
                                        <p:tgtEl>
                                          <p:spTgt spid="30"/>
                                        </p:tgtEl>
                                      </p:cBhvr>
                                    </p:animEffect>
                                    <p:set>
                                      <p:cBhvr>
                                        <p:cTn id="20" dur="1" fill="hold">
                                          <p:stCondLst>
                                            <p:cond delay="999"/>
                                          </p:stCondLst>
                                        </p:cTn>
                                        <p:tgtEl>
                                          <p:spTgt spid="30"/>
                                        </p:tgtEl>
                                        <p:attrNameLst>
                                          <p:attrName>style.visibility</p:attrName>
                                        </p:attrNameLst>
                                      </p:cBhvr>
                                      <p:to>
                                        <p:strVal val="hidden"/>
                                      </p:to>
                                    </p:set>
                                  </p:childTnLst>
                                </p:cTn>
                              </p:par>
                              <p:par>
                                <p:cTn id="21" presetID="31" presetClass="exit" presetSubtype="0" fill="hold" nodeType="withEffect">
                                  <p:stCondLst>
                                    <p:cond delay="0"/>
                                  </p:stCondLst>
                                  <p:childTnLst>
                                    <p:anim calcmode="lin" valueType="num">
                                      <p:cBhvr>
                                        <p:cTn id="22" dur="1000"/>
                                        <p:tgtEl>
                                          <p:spTgt spid="29"/>
                                        </p:tgtEl>
                                        <p:attrNameLst>
                                          <p:attrName>ppt_w</p:attrName>
                                        </p:attrNameLst>
                                      </p:cBhvr>
                                      <p:tavLst>
                                        <p:tav tm="0">
                                          <p:val>
                                            <p:strVal val="ppt_w"/>
                                          </p:val>
                                        </p:tav>
                                        <p:tav tm="100000">
                                          <p:val>
                                            <p:fltVal val="0"/>
                                          </p:val>
                                        </p:tav>
                                      </p:tavLst>
                                    </p:anim>
                                    <p:anim calcmode="lin" valueType="num">
                                      <p:cBhvr>
                                        <p:cTn id="23" dur="1000"/>
                                        <p:tgtEl>
                                          <p:spTgt spid="29"/>
                                        </p:tgtEl>
                                        <p:attrNameLst>
                                          <p:attrName>ppt_h</p:attrName>
                                        </p:attrNameLst>
                                      </p:cBhvr>
                                      <p:tavLst>
                                        <p:tav tm="0">
                                          <p:val>
                                            <p:strVal val="ppt_h"/>
                                          </p:val>
                                        </p:tav>
                                        <p:tav tm="100000">
                                          <p:val>
                                            <p:fltVal val="0"/>
                                          </p:val>
                                        </p:tav>
                                      </p:tavLst>
                                    </p:anim>
                                    <p:anim calcmode="lin" valueType="num">
                                      <p:cBhvr>
                                        <p:cTn id="24" dur="1000"/>
                                        <p:tgtEl>
                                          <p:spTgt spid="29"/>
                                        </p:tgtEl>
                                        <p:attrNameLst>
                                          <p:attrName>style.rotation</p:attrName>
                                        </p:attrNameLst>
                                      </p:cBhvr>
                                      <p:tavLst>
                                        <p:tav tm="0">
                                          <p:val>
                                            <p:fltVal val="0"/>
                                          </p:val>
                                        </p:tav>
                                        <p:tav tm="100000">
                                          <p:val>
                                            <p:fltVal val="90"/>
                                          </p:val>
                                        </p:tav>
                                      </p:tavLst>
                                    </p:anim>
                                    <p:animEffect transition="out" filter="fade">
                                      <p:cBhvr>
                                        <p:cTn id="25" dur="1000"/>
                                        <p:tgtEl>
                                          <p:spTgt spid="29"/>
                                        </p:tgtEl>
                                      </p:cBhvr>
                                    </p:animEffect>
                                    <p:set>
                                      <p:cBhvr>
                                        <p:cTn id="26" dur="1" fill="hold">
                                          <p:stCondLst>
                                            <p:cond delay="9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54156" y="2006446"/>
            <a:ext cx="8232829" cy="3170099"/>
          </a:xfrm>
          <a:prstGeom prst="rect">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4000" dirty="0" smtClean="0">
                <a:solidFill>
                  <a:schemeClr val="bg1"/>
                </a:solidFill>
                <a:latin typeface="Franklin Gothic Medium" panose="020B0603020102020204" pitchFamily="34" charset="0"/>
              </a:rPr>
              <a:t>After stability, </a:t>
            </a:r>
            <a:endParaRPr lang="en-US" sz="4000" dirty="0" smtClean="0">
              <a:solidFill>
                <a:schemeClr val="bg1"/>
              </a:solidFill>
              <a:latin typeface="Franklin Gothic Medium" panose="020B0603020102020204" pitchFamily="34" charset="0"/>
            </a:endParaRPr>
          </a:p>
          <a:p>
            <a:r>
              <a:rPr lang="en-US" sz="4000" dirty="0" smtClean="0">
                <a:solidFill>
                  <a:schemeClr val="bg1"/>
                </a:solidFill>
                <a:latin typeface="Franklin Gothic Medium" panose="020B0603020102020204" pitchFamily="34" charset="0"/>
              </a:rPr>
              <a:t>Liberalized remittances scheme relaxed </a:t>
            </a:r>
          </a:p>
          <a:p>
            <a:r>
              <a:rPr lang="en-US" sz="4000" dirty="0" smtClean="0">
                <a:solidFill>
                  <a:schemeClr val="bg1"/>
                </a:solidFill>
                <a:latin typeface="Franklin Gothic Medium" panose="020B0603020102020204" pitchFamily="34" charset="0"/>
              </a:rPr>
              <a:t>$1.25 </a:t>
            </a:r>
            <a:r>
              <a:rPr lang="en-US" sz="4000" dirty="0" smtClean="0">
                <a:solidFill>
                  <a:schemeClr val="bg1"/>
                </a:solidFill>
                <a:latin typeface="Franklin Gothic Medium" panose="020B0603020102020204" pitchFamily="34" charset="0"/>
              </a:rPr>
              <a:t>lakh (2014, June)</a:t>
            </a:r>
          </a:p>
          <a:p>
            <a:r>
              <a:rPr lang="en-US" sz="4000" dirty="0" smtClean="0">
                <a:solidFill>
                  <a:schemeClr val="bg1"/>
                </a:solidFill>
                <a:latin typeface="Franklin Gothic Medium" panose="020B0603020102020204" pitchFamily="34" charset="0"/>
              </a:rPr>
              <a:t>$2.5 lakh (2015, Feb)</a:t>
            </a:r>
            <a:endParaRPr lang="en-US" sz="4000" dirty="0">
              <a:solidFill>
                <a:schemeClr val="bg1"/>
              </a:solidFill>
              <a:latin typeface="Franklin Gothic Medium" panose="020B06030201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039" y="0"/>
            <a:ext cx="3048264" cy="2286198"/>
          </a:xfrm>
          <a:prstGeom prst="rect">
            <a:avLst/>
          </a:prstGeom>
        </p:spPr>
      </p:pic>
      <p:pic>
        <p:nvPicPr>
          <p:cNvPr id="7" name="Picture 2" descr="http://myndset.com/wp-content/uploads/2012/02/money-hand-cash-dollars-Fotolia_113356_Subscription_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09148" y="1049691"/>
            <a:ext cx="1504709" cy="2266668"/>
          </a:xfrm>
          <a:prstGeom prst="rect">
            <a:avLst/>
          </a:prstGeom>
          <a:noFill/>
          <a:extLst>
            <a:ext uri="{909E8E84-426E-40DD-AFC4-6F175D3DCCD1}">
              <a14:hiddenFill xmlns:a14="http://schemas.microsoft.com/office/drawing/2010/main">
                <a:solidFill>
                  <a:srgbClr val="FFFFFF"/>
                </a:solidFill>
              </a14:hiddenFill>
            </a:ext>
          </a:extLst>
        </p:spPr>
      </p:pic>
      <p:sp>
        <p:nvSpPr>
          <p:cNvPr id="8" name="Up Arrow 7"/>
          <p:cNvSpPr/>
          <p:nvPr/>
        </p:nvSpPr>
        <p:spPr>
          <a:xfrm rot="7154861">
            <a:off x="6918116" y="10239"/>
            <a:ext cx="2703177" cy="4037092"/>
          </a:xfrm>
          <a:prstGeom prst="upArrow">
            <a:avLst>
              <a:gd name="adj1" fmla="val 50000"/>
              <a:gd name="adj2" fmla="val 37562"/>
            </a:avLst>
          </a:prstGeom>
          <a:solidFill>
            <a:srgbClr val="C0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2800" dirty="0" smtClean="0">
                <a:latin typeface="Franklin Gothic Medium" panose="020B0603020102020204" pitchFamily="34" charset="0"/>
              </a:rPr>
              <a:t>To stop weakening</a:t>
            </a:r>
          </a:p>
          <a:p>
            <a:pPr algn="ctr"/>
            <a:r>
              <a:rPr lang="en-US" sz="2800" dirty="0" smtClean="0">
                <a:latin typeface="Franklin Gothic Medium" panose="020B0603020102020204" pitchFamily="34" charset="0"/>
              </a:rPr>
              <a:t>Of Rupee</a:t>
            </a:r>
          </a:p>
          <a:p>
            <a:pPr algn="ctr"/>
            <a:r>
              <a:rPr lang="en-US" sz="2800" dirty="0" smtClean="0">
                <a:latin typeface="Franklin Gothic Medium" panose="020B0603020102020204" pitchFamily="34" charset="0"/>
              </a:rPr>
              <a:t>$1=70Rs.</a:t>
            </a:r>
            <a:endParaRPr lang="en-US" sz="2800" dirty="0">
              <a:latin typeface="Franklin Gothic Medium" panose="020B0603020102020204" pitchFamily="34" charset="0"/>
            </a:endParaRPr>
          </a:p>
        </p:txBody>
      </p:sp>
      <p:sp>
        <p:nvSpPr>
          <p:cNvPr id="13" name="TextBox 12"/>
          <p:cNvSpPr txBox="1"/>
          <p:nvPr/>
        </p:nvSpPr>
        <p:spPr>
          <a:xfrm>
            <a:off x="8585267" y="3328404"/>
            <a:ext cx="2626432" cy="2027396"/>
          </a:xfrm>
          <a:prstGeom prst="downArrowCallout">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4000" dirty="0" smtClean="0">
                <a:solidFill>
                  <a:schemeClr val="bg1"/>
                </a:solidFill>
                <a:latin typeface="Franklin Gothic Medium" panose="020B0603020102020204" pitchFamily="34" charset="0"/>
              </a:rPr>
              <a:t>Stop $$ outflow</a:t>
            </a:r>
            <a:endParaRPr lang="en-US" sz="4000" dirty="0">
              <a:solidFill>
                <a:schemeClr val="bg1"/>
              </a:solidFill>
              <a:latin typeface="Franklin Gothic Medium" panose="020B0603020102020204" pitchFamily="34" charset="0"/>
            </a:endParaRPr>
          </a:p>
        </p:txBody>
      </p:sp>
      <p:sp>
        <p:nvSpPr>
          <p:cNvPr id="14" name="TextBox 13"/>
          <p:cNvSpPr txBox="1"/>
          <p:nvPr/>
        </p:nvSpPr>
        <p:spPr>
          <a:xfrm>
            <a:off x="3601039" y="5176545"/>
            <a:ext cx="7610660" cy="1323439"/>
          </a:xfrm>
          <a:prstGeom prst="rect">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r"/>
            <a:r>
              <a:rPr lang="en-US" sz="4000" dirty="0" smtClean="0">
                <a:solidFill>
                  <a:schemeClr val="bg1"/>
                </a:solidFill>
                <a:latin typeface="Franklin Gothic Medium" panose="020B0603020102020204" pitchFamily="34" charset="0"/>
              </a:rPr>
              <a:t>FEMA tight</a:t>
            </a:r>
          </a:p>
          <a:p>
            <a:pPr algn="r"/>
            <a:r>
              <a:rPr lang="en-US" sz="4000" dirty="0" smtClean="0">
                <a:solidFill>
                  <a:schemeClr val="bg1"/>
                </a:solidFill>
                <a:latin typeface="Franklin Gothic Medium" panose="020B0603020102020204" pitchFamily="34" charset="0"/>
              </a:rPr>
              <a:t>LRS Tight: $75,000 (2013)</a:t>
            </a:r>
            <a:endParaRPr lang="en-US" sz="4000"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20981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80" y="483276"/>
            <a:ext cx="11332464" cy="5522317"/>
          </a:xfrm>
          <a:prstGeom prst="rect">
            <a:avLst/>
          </a:prstGeom>
        </p:spPr>
      </p:pic>
      <p:sp>
        <p:nvSpPr>
          <p:cNvPr id="4" name="TextBox 3"/>
          <p:cNvSpPr txBox="1"/>
          <p:nvPr/>
        </p:nvSpPr>
        <p:spPr>
          <a:xfrm>
            <a:off x="5696712" y="5510531"/>
            <a:ext cx="6306312"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bg1"/>
                </a:solidFill>
                <a:latin typeface="Franklin Gothic Heavy" panose="020B0903020102020204" pitchFamily="34" charset="0"/>
              </a:rPr>
              <a:t>Capital Account: L3/P1, P2</a:t>
            </a:r>
            <a:endParaRPr lang="en-US" sz="3600" dirty="0">
              <a:solidFill>
                <a:schemeClr val="bg1"/>
              </a:solidFill>
              <a:latin typeface="Franklin Gothic Heavy" panose="020B0903020102020204" pitchFamily="34" charset="0"/>
            </a:endParaRPr>
          </a:p>
        </p:txBody>
      </p:sp>
    </p:spTree>
    <p:extLst>
      <p:ext uri="{BB962C8B-B14F-4D97-AF65-F5344CB8AC3E}">
        <p14:creationId xmlns:p14="http://schemas.microsoft.com/office/powerpoint/2010/main" val="4239735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2" name="Title 1"/>
          <p:cNvSpPr>
            <a:spLocks noGrp="1"/>
          </p:cNvSpPr>
          <p:nvPr>
            <p:ph type="title"/>
          </p:nvPr>
        </p:nvSpPr>
        <p:spPr/>
        <p:txBody>
          <a:bodyPr>
            <a:normAutofit fontScale="90000"/>
          </a:bodyPr>
          <a:lstStyle/>
          <a:p>
            <a:r>
              <a:rPr lang="en-US" dirty="0" smtClean="0"/>
              <a:t>Fighting FT: India had to stop OUTFLOW of dollars</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17" y="1798466"/>
            <a:ext cx="1219200" cy="12192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98" y="2540690"/>
            <a:ext cx="1219200" cy="12192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581" y="3145268"/>
            <a:ext cx="1219200" cy="1219200"/>
          </a:xfrm>
          <a:prstGeom prst="rect">
            <a:avLst/>
          </a:prstGeom>
        </p:spPr>
      </p:pic>
      <p:sp>
        <p:nvSpPr>
          <p:cNvPr id="22" name="Curved Down Arrow 21"/>
          <p:cNvSpPr/>
          <p:nvPr/>
        </p:nvSpPr>
        <p:spPr>
          <a:xfrm rot="10400589">
            <a:off x="2413131" y="3475063"/>
            <a:ext cx="4940745" cy="12192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798" y="1798466"/>
            <a:ext cx="3048264" cy="228619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0813" y="3397540"/>
            <a:ext cx="1554458" cy="1126982"/>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0888" y="3150290"/>
            <a:ext cx="1554458" cy="1126982"/>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296" y="2628218"/>
            <a:ext cx="1219200" cy="12192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196" y="3597573"/>
            <a:ext cx="1219200" cy="12192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74" y="4261402"/>
            <a:ext cx="2757447" cy="2550638"/>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135" y="2797716"/>
            <a:ext cx="1219200" cy="12192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05074" y="850218"/>
            <a:ext cx="1959970" cy="2387600"/>
          </a:xfrm>
          <a:prstGeom prst="rect">
            <a:avLst/>
          </a:prstGeom>
        </p:spPr>
      </p:pic>
      <p:pic>
        <p:nvPicPr>
          <p:cNvPr id="10" name="Picture 9"/>
          <p:cNvPicPr>
            <a:picLocks noChangeAspect="1"/>
          </p:cNvPicPr>
          <p:nvPr/>
        </p:nvPicPr>
        <p:blipFill>
          <a:blip r:embed="rId9"/>
          <a:stretch>
            <a:fillRect/>
          </a:stretch>
        </p:blipFill>
        <p:spPr>
          <a:xfrm>
            <a:off x="9844837" y="4814458"/>
            <a:ext cx="2347163" cy="1988992"/>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1346" y="4084663"/>
            <a:ext cx="1219200" cy="121920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873" y="4381801"/>
            <a:ext cx="1219200" cy="121920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57502" y="2263681"/>
            <a:ext cx="986748" cy="986748"/>
          </a:xfrm>
          <a:prstGeom prst="rect">
            <a:avLst/>
          </a:prstGeom>
        </p:spPr>
      </p:pic>
      <p:sp>
        <p:nvSpPr>
          <p:cNvPr id="25" name="TextBox 24"/>
          <p:cNvSpPr txBox="1"/>
          <p:nvPr/>
        </p:nvSpPr>
        <p:spPr>
          <a:xfrm>
            <a:off x="2234177" y="5094263"/>
            <a:ext cx="7610660" cy="1569660"/>
          </a:xfrm>
          <a:prstGeom prst="rect">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r"/>
            <a:r>
              <a:rPr lang="en-US" sz="3200" dirty="0" smtClean="0">
                <a:solidFill>
                  <a:schemeClr val="bg1"/>
                </a:solidFill>
                <a:latin typeface="Franklin Gothic Medium" panose="020B0603020102020204" pitchFamily="34" charset="0"/>
              </a:rPr>
              <a:t>RBI’s Special </a:t>
            </a:r>
            <a:r>
              <a:rPr lang="en-US" sz="3200" dirty="0">
                <a:solidFill>
                  <a:schemeClr val="bg1"/>
                </a:solidFill>
                <a:latin typeface="Franklin Gothic Medium" panose="020B0603020102020204" pitchFamily="34" charset="0"/>
              </a:rPr>
              <a:t>window for OMC to purchase </a:t>
            </a:r>
            <a:r>
              <a:rPr lang="en-US" sz="3200" dirty="0" smtClean="0">
                <a:solidFill>
                  <a:schemeClr val="bg1"/>
                </a:solidFill>
                <a:latin typeface="Franklin Gothic Medium" panose="020B0603020102020204" pitchFamily="34" charset="0"/>
              </a:rPr>
              <a:t>Repay </a:t>
            </a:r>
            <a:r>
              <a:rPr lang="en-US" sz="3200" dirty="0">
                <a:solidFill>
                  <a:schemeClr val="bg1"/>
                </a:solidFill>
                <a:latin typeface="Franklin Gothic Medium" panose="020B0603020102020204" pitchFamily="34" charset="0"/>
              </a:rPr>
              <a:t>@$$ later date</a:t>
            </a:r>
            <a:r>
              <a:rPr lang="en-US" sz="3200" dirty="0" smtClean="0">
                <a:solidFill>
                  <a:schemeClr val="bg1"/>
                </a:solidFill>
                <a:latin typeface="Franklin Gothic Medium" panose="020B0603020102020204" pitchFamily="34" charset="0"/>
              </a:rPr>
              <a:t>.</a:t>
            </a:r>
          </a:p>
          <a:p>
            <a:pPr algn="r"/>
            <a:r>
              <a:rPr lang="en-US" sz="3200" dirty="0" smtClean="0">
                <a:solidFill>
                  <a:schemeClr val="bg1"/>
                </a:solidFill>
                <a:latin typeface="Franklin Gothic Medium" panose="020B0603020102020204" pitchFamily="34" charset="0"/>
              </a:rPr>
              <a:t>Result? Volatility in forex market </a:t>
            </a:r>
            <a:r>
              <a:rPr lang="en-US" sz="3200" dirty="0" smtClean="0">
                <a:solidFill>
                  <a:schemeClr val="bg1"/>
                </a:solidFill>
                <a:latin typeface="Franklin Gothic Demi" panose="020B0703020102020204" pitchFamily="34" charset="0"/>
              </a:rPr>
              <a:t>▼</a:t>
            </a:r>
            <a:endParaRPr lang="en-US" sz="3200" dirty="0">
              <a:solidFill>
                <a:schemeClr val="bg1"/>
              </a:solidFill>
              <a:latin typeface="Franklin Gothic Medium" panose="020B0603020102020204" pitchFamily="34" charset="0"/>
            </a:endParaRPr>
          </a:p>
        </p:txBody>
      </p:sp>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83337" y="1886033"/>
            <a:ext cx="2438400" cy="2438400"/>
          </a:xfrm>
          <a:prstGeom prst="rect">
            <a:avLst/>
          </a:prstGeom>
        </p:spPr>
      </p:pic>
      <p:sp>
        <p:nvSpPr>
          <p:cNvPr id="31" name="Rectangle 30"/>
          <p:cNvSpPr/>
          <p:nvPr/>
        </p:nvSpPr>
        <p:spPr>
          <a:xfrm rot="5400000">
            <a:off x="4529694" y="-425185"/>
            <a:ext cx="955568" cy="4422164"/>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Restriction on gold import</a:t>
            </a:r>
          </a:p>
          <a:p>
            <a:pPr algn="ctr"/>
            <a:r>
              <a:rPr lang="en-US" sz="3200" dirty="0" smtClean="0">
                <a:latin typeface="Franklin Gothic Medium Cond" panose="020B0606030402020204" pitchFamily="34" charset="0"/>
              </a:rPr>
              <a:t>10% duty, 80:20 rule</a:t>
            </a:r>
          </a:p>
        </p:txBody>
      </p:sp>
    </p:spTree>
    <p:extLst>
      <p:ext uri="{BB962C8B-B14F-4D97-AF65-F5344CB8AC3E}">
        <p14:creationId xmlns:p14="http://schemas.microsoft.com/office/powerpoint/2010/main" val="76550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nodeType="clickEffect">
                                  <p:stCondLst>
                                    <p:cond delay="0"/>
                                  </p:stCondLst>
                                  <p:childTnLst>
                                    <p:animScale>
                                      <p:cBhvr>
                                        <p:cTn id="27" dur="2000" fill="hold"/>
                                        <p:tgtEl>
                                          <p:spTgt spid="12"/>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2" name="Title 1"/>
          <p:cNvSpPr>
            <a:spLocks noGrp="1"/>
          </p:cNvSpPr>
          <p:nvPr>
            <p:ph type="title"/>
          </p:nvPr>
        </p:nvSpPr>
        <p:spPr/>
        <p:txBody>
          <a:bodyPr>
            <a:normAutofit fontScale="90000"/>
          </a:bodyPr>
          <a:lstStyle/>
          <a:p>
            <a:r>
              <a:rPr lang="en-US" dirty="0" smtClean="0"/>
              <a:t>Fighting FT: India had2 augment FOREX reserve</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17" y="1798466"/>
            <a:ext cx="1219200" cy="12192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98" y="2540690"/>
            <a:ext cx="1219200" cy="12192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581" y="3145268"/>
            <a:ext cx="1219200" cy="1219200"/>
          </a:xfrm>
          <a:prstGeom prst="rect">
            <a:avLst/>
          </a:prstGeom>
        </p:spPr>
      </p:pic>
      <p:sp>
        <p:nvSpPr>
          <p:cNvPr id="22" name="Curved Down Arrow 21"/>
          <p:cNvSpPr/>
          <p:nvPr/>
        </p:nvSpPr>
        <p:spPr>
          <a:xfrm rot="10400589">
            <a:off x="2413131" y="3475063"/>
            <a:ext cx="4940745" cy="12192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9128" y="2408066"/>
            <a:ext cx="3048264" cy="228619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0813" y="3397540"/>
            <a:ext cx="1554458" cy="1126982"/>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0888" y="3150290"/>
            <a:ext cx="1554458" cy="1126982"/>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296" y="2628218"/>
            <a:ext cx="1219200" cy="12192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196" y="3597573"/>
            <a:ext cx="1219200" cy="12192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74" y="4261402"/>
            <a:ext cx="2757447" cy="2550638"/>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135" y="2797716"/>
            <a:ext cx="1219200" cy="12192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7941" y="4473477"/>
            <a:ext cx="1959970" cy="238760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780" y="5179323"/>
            <a:ext cx="1219200" cy="121920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2307" y="5476461"/>
            <a:ext cx="1219200" cy="1219200"/>
          </a:xfrm>
          <a:prstGeom prst="rect">
            <a:avLst/>
          </a:prstGeom>
        </p:spPr>
      </p:pic>
      <p:pic>
        <p:nvPicPr>
          <p:cNvPr id="4" name="Picture 3"/>
          <p:cNvPicPr>
            <a:picLocks noChangeAspect="1"/>
          </p:cNvPicPr>
          <p:nvPr/>
        </p:nvPicPr>
        <p:blipFill>
          <a:blip r:embed="rId9"/>
          <a:stretch>
            <a:fillRect/>
          </a:stretch>
        </p:blipFill>
        <p:spPr>
          <a:xfrm>
            <a:off x="9678158" y="1116073"/>
            <a:ext cx="2482388" cy="2011814"/>
          </a:xfrm>
          <a:prstGeom prst="rect">
            <a:avLst/>
          </a:prstGeom>
        </p:spPr>
      </p:pic>
      <p:sp>
        <p:nvSpPr>
          <p:cNvPr id="29" name="Rectangle 28"/>
          <p:cNvSpPr/>
          <p:nvPr/>
        </p:nvSpPr>
        <p:spPr>
          <a:xfrm rot="5400000">
            <a:off x="9980080" y="2713819"/>
            <a:ext cx="1878543" cy="2435195"/>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Current swap </a:t>
            </a:r>
          </a:p>
          <a:p>
            <a:pPr algn="ctr"/>
            <a:r>
              <a:rPr lang="en-US" sz="3200" dirty="0" smtClean="0">
                <a:latin typeface="Franklin Gothic Medium Cond" panose="020B0606030402020204" pitchFamily="34" charset="0"/>
              </a:rPr>
              <a:t>agreement</a:t>
            </a:r>
          </a:p>
          <a:p>
            <a:pPr algn="ctr"/>
            <a:r>
              <a:rPr lang="en-US" sz="3200" dirty="0" smtClean="0">
                <a:latin typeface="Franklin Gothic Medium Cond" panose="020B0606030402020204" pitchFamily="34" charset="0"/>
              </a:rPr>
              <a:t>With  Japan &amp; others</a:t>
            </a:r>
          </a:p>
        </p:txBody>
      </p:sp>
      <p:pic>
        <p:nvPicPr>
          <p:cNvPr id="8" name="Picture 7"/>
          <p:cNvPicPr>
            <a:picLocks noChangeAspect="1"/>
          </p:cNvPicPr>
          <p:nvPr/>
        </p:nvPicPr>
        <p:blipFill>
          <a:blip r:embed="rId10"/>
          <a:stretch>
            <a:fillRect/>
          </a:stretch>
        </p:blipFill>
        <p:spPr>
          <a:xfrm>
            <a:off x="7830366" y="56788"/>
            <a:ext cx="2662016" cy="1975689"/>
          </a:xfrm>
          <a:prstGeom prst="rect">
            <a:avLst/>
          </a:prstGeom>
        </p:spPr>
      </p:pic>
      <p:sp>
        <p:nvSpPr>
          <p:cNvPr id="31" name="Rectangle 30"/>
          <p:cNvSpPr/>
          <p:nvPr/>
        </p:nvSpPr>
        <p:spPr>
          <a:xfrm rot="5400000">
            <a:off x="7998124" y="168518"/>
            <a:ext cx="656233" cy="4358211"/>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$100 bn. Contingency fund</a:t>
            </a: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2599" y="3992172"/>
            <a:ext cx="1219200" cy="12192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126" y="4289310"/>
            <a:ext cx="1219200" cy="1219200"/>
          </a:xfrm>
          <a:prstGeom prst="rect">
            <a:avLst/>
          </a:prstGeom>
        </p:spPr>
      </p:pic>
    </p:spTree>
    <p:extLst>
      <p:ext uri="{BB962C8B-B14F-4D97-AF65-F5344CB8AC3E}">
        <p14:creationId xmlns:p14="http://schemas.microsoft.com/office/powerpoint/2010/main" val="326998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3"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1+#ppt_w/2"/>
                                          </p:val>
                                        </p:tav>
                                        <p:tav tm="100000">
                                          <p:val>
                                            <p:strVal val="#ppt_x"/>
                                          </p:val>
                                        </p:tav>
                                      </p:tavLst>
                                    </p:anim>
                                    <p:anim calcmode="lin" valueType="num">
                                      <p:cBhvr additive="base">
                                        <p:cTn id="16" dur="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UPA-II end days- faster environment clearance to POSCO etc. to attract FDI</a:t>
            </a:r>
          </a:p>
          <a:p>
            <a:r>
              <a:rPr lang="en-US" dirty="0" smtClean="0"/>
              <a:t>Crude </a:t>
            </a:r>
            <a:r>
              <a:rPr lang="en-US" dirty="0"/>
              <a:t>oil prices </a:t>
            </a:r>
            <a:r>
              <a:rPr lang="en-US" dirty="0" smtClean="0"/>
              <a:t>fell: CAD declined</a:t>
            </a:r>
          </a:p>
        </p:txBody>
      </p:sp>
      <p:sp>
        <p:nvSpPr>
          <p:cNvPr id="3" name="Title 2"/>
          <p:cNvSpPr>
            <a:spLocks noGrp="1"/>
          </p:cNvSpPr>
          <p:nvPr>
            <p:ph type="title"/>
          </p:nvPr>
        </p:nvSpPr>
        <p:spPr/>
        <p:txBody>
          <a:bodyPr>
            <a:normAutofit fontScale="90000"/>
          </a:bodyPr>
          <a:lstStyle/>
          <a:p>
            <a:r>
              <a:rPr lang="en-US" sz="3600" dirty="0" smtClean="0"/>
              <a:t>Fed Tapering: $$ supply low=&gt; Rupee weaken, bad for imports</a:t>
            </a:r>
            <a:endParaRPr lang="en-US" sz="3600" dirty="0"/>
          </a:p>
        </p:txBody>
      </p:sp>
    </p:spTree>
    <p:extLst>
      <p:ext uri="{BB962C8B-B14F-4D97-AF65-F5344CB8AC3E}">
        <p14:creationId xmlns:p14="http://schemas.microsoft.com/office/powerpoint/2010/main" val="31235502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2" name="Title 1"/>
          <p:cNvSpPr>
            <a:spLocks noGrp="1"/>
          </p:cNvSpPr>
          <p:nvPr>
            <p:ph type="title"/>
          </p:nvPr>
        </p:nvSpPr>
        <p:spPr/>
        <p:txBody>
          <a:bodyPr>
            <a:normAutofit fontScale="90000"/>
          </a:bodyPr>
          <a:lstStyle/>
          <a:p>
            <a:r>
              <a:rPr lang="en-US" dirty="0" smtClean="0"/>
              <a:t>US Fed Rate “Cut</a:t>
            </a:r>
            <a:r>
              <a:rPr lang="en-US" dirty="0" smtClean="0"/>
              <a:t>”: $ weak, Rs. Strong</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196" y="3995140"/>
            <a:ext cx="1219200" cy="12192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6194" y="4663881"/>
            <a:ext cx="1219200" cy="12192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581" y="3145268"/>
            <a:ext cx="1219200" cy="121920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719" y="683154"/>
            <a:ext cx="3048264" cy="228619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0813" y="3397540"/>
            <a:ext cx="1554458" cy="1126982"/>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0888" y="3150290"/>
            <a:ext cx="1554458" cy="1126982"/>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927" y="4833404"/>
            <a:ext cx="1219200" cy="12192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6148" y="3648212"/>
            <a:ext cx="1219200" cy="12192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74" y="1147113"/>
            <a:ext cx="2394822" cy="2215210"/>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151" y="3804858"/>
            <a:ext cx="1219200" cy="121920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135" y="2797716"/>
            <a:ext cx="1219200" cy="1219200"/>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39" y="5012974"/>
            <a:ext cx="1524000" cy="1828800"/>
          </a:xfrm>
          <a:prstGeom prst="rect">
            <a:avLst/>
          </a:prstGeom>
        </p:spPr>
      </p:pic>
      <p:sp>
        <p:nvSpPr>
          <p:cNvPr id="19" name="Rectangle 18"/>
          <p:cNvSpPr/>
          <p:nvPr/>
        </p:nvSpPr>
        <p:spPr>
          <a:xfrm rot="5400000">
            <a:off x="2497034" y="640554"/>
            <a:ext cx="1036719" cy="2123050"/>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US Fed rate</a:t>
            </a:r>
          </a:p>
          <a:p>
            <a:pPr algn="ctr"/>
            <a:r>
              <a:rPr lang="en-US" sz="3200" dirty="0" smtClean="0">
                <a:latin typeface="Franklin Gothic Medium Cond" panose="020B0606030402020204" pitchFamily="34" charset="0"/>
              </a:rPr>
              <a:t>2%=0.5%</a:t>
            </a:r>
          </a:p>
        </p:txBody>
      </p:sp>
      <p:sp>
        <p:nvSpPr>
          <p:cNvPr id="20" name="Rectangle 19"/>
          <p:cNvSpPr/>
          <p:nvPr/>
        </p:nvSpPr>
        <p:spPr>
          <a:xfrm rot="5400000">
            <a:off x="10231008" y="512263"/>
            <a:ext cx="1036719" cy="2448192"/>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RBI Repo Rate</a:t>
            </a:r>
          </a:p>
          <a:p>
            <a:pPr algn="ctr"/>
            <a:r>
              <a:rPr lang="en-US" sz="3200" dirty="0" smtClean="0">
                <a:latin typeface="Franklin Gothic Medium Cond" panose="020B0606030402020204" pitchFamily="34" charset="0"/>
              </a:rPr>
              <a:t>8%</a:t>
            </a:r>
          </a:p>
        </p:txBody>
      </p:sp>
      <p:sp>
        <p:nvSpPr>
          <p:cNvPr id="21" name="Rectangular Callout 20"/>
          <p:cNvSpPr/>
          <p:nvPr/>
        </p:nvSpPr>
        <p:spPr>
          <a:xfrm rot="5400000">
            <a:off x="3899175" y="4013964"/>
            <a:ext cx="1036719" cy="4299324"/>
          </a:xfrm>
          <a:prstGeom prst="wedgeRectCallout">
            <a:avLst>
              <a:gd name="adj1" fmla="val -12512"/>
              <a:gd name="adj2" fmla="val 74940"/>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Cheap for me to borrow from USA, invest in India</a:t>
            </a: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9826" y="5044064"/>
            <a:ext cx="2572424" cy="1745573"/>
          </a:xfrm>
          <a:prstGeom prst="rect">
            <a:avLst/>
          </a:prstGeom>
        </p:spPr>
      </p:pic>
      <p:sp>
        <p:nvSpPr>
          <p:cNvPr id="24" name="Rectangular Callout 23"/>
          <p:cNvSpPr/>
          <p:nvPr/>
        </p:nvSpPr>
        <p:spPr>
          <a:xfrm rot="5400000">
            <a:off x="8112893" y="4868484"/>
            <a:ext cx="1036719" cy="2193729"/>
          </a:xfrm>
          <a:prstGeom prst="wedgeRectCallout">
            <a:avLst>
              <a:gd name="adj1" fmla="val -4191"/>
              <a:gd name="adj2" fmla="val -77633"/>
            </a:avLst>
          </a:prstGeom>
          <a:solidFill>
            <a:schemeClr val="accent2"/>
          </a:solidFill>
          <a:ln>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Expensive</a:t>
            </a:r>
          </a:p>
          <a:p>
            <a:pPr algn="ctr"/>
            <a:r>
              <a:rPr lang="en-US" sz="3200" dirty="0" smtClean="0">
                <a:latin typeface="Franklin Gothic Medium Cond" panose="020B0606030402020204" pitchFamily="34" charset="0"/>
              </a:rPr>
              <a:t>4me </a:t>
            </a:r>
            <a:r>
              <a:rPr lang="en-US" sz="3200" dirty="0" smtClean="0">
                <a:latin typeface="Franklin Gothic Medium Cond" panose="020B0606030402020204" pitchFamily="34" charset="0"/>
                <a:sym typeface="Wingdings" panose="05000000000000000000" pitchFamily="2" charset="2"/>
              </a:rPr>
              <a:t></a:t>
            </a:r>
            <a:endParaRPr lang="en-US" sz="3200" dirty="0" smtClean="0">
              <a:latin typeface="Franklin Gothic Medium Cond" panose="020B0606030402020204" pitchFamily="34" charset="0"/>
            </a:endParaRPr>
          </a:p>
        </p:txBody>
      </p:sp>
    </p:spTree>
    <p:extLst>
      <p:ext uri="{BB962C8B-B14F-4D97-AF65-F5344CB8AC3E}">
        <p14:creationId xmlns:p14="http://schemas.microsoft.com/office/powerpoint/2010/main" val="32082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2" name="Title 1"/>
          <p:cNvSpPr>
            <a:spLocks noGrp="1"/>
          </p:cNvSpPr>
          <p:nvPr>
            <p:ph type="title"/>
          </p:nvPr>
        </p:nvSpPr>
        <p:spPr/>
        <p:txBody>
          <a:bodyPr>
            <a:normAutofit fontScale="90000"/>
          </a:bodyPr>
          <a:lstStyle/>
          <a:p>
            <a:r>
              <a:rPr lang="en-US" dirty="0" smtClean="0"/>
              <a:t>US Fed Rate “Hike” (Expected in June 2015)</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196" y="3995140"/>
            <a:ext cx="1219200" cy="12192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6194" y="4663881"/>
            <a:ext cx="1219200" cy="12192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581" y="3145268"/>
            <a:ext cx="1219200" cy="121920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719" y="683154"/>
            <a:ext cx="3048264" cy="228619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0813" y="3397540"/>
            <a:ext cx="1554458" cy="1126982"/>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0888" y="3150290"/>
            <a:ext cx="1554458" cy="1126982"/>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927" y="4833404"/>
            <a:ext cx="1219200" cy="12192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6148" y="3648212"/>
            <a:ext cx="1219200" cy="12192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74" y="1147113"/>
            <a:ext cx="2394822" cy="2215210"/>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151" y="3804858"/>
            <a:ext cx="1219200" cy="121920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135" y="2797716"/>
            <a:ext cx="1219200" cy="1219200"/>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39" y="5012974"/>
            <a:ext cx="1524000" cy="1828800"/>
          </a:xfrm>
          <a:prstGeom prst="rect">
            <a:avLst/>
          </a:prstGeom>
        </p:spPr>
      </p:pic>
      <p:sp>
        <p:nvSpPr>
          <p:cNvPr id="19" name="Rectangle 18"/>
          <p:cNvSpPr/>
          <p:nvPr/>
        </p:nvSpPr>
        <p:spPr>
          <a:xfrm rot="5400000">
            <a:off x="2497034" y="640554"/>
            <a:ext cx="1036719" cy="2123050"/>
          </a:xfrm>
          <a:prstGeom prst="rect">
            <a:avLst/>
          </a:prstGeom>
          <a:solidFill>
            <a:schemeClr val="accent2"/>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US Fed rate</a:t>
            </a:r>
          </a:p>
          <a:p>
            <a:pPr algn="ctr"/>
            <a:r>
              <a:rPr lang="en-US" sz="3200" dirty="0" smtClean="0">
                <a:latin typeface="Franklin Gothic Medium Cond" panose="020B0606030402020204" pitchFamily="34" charset="0"/>
              </a:rPr>
              <a:t>0.5%=2%</a:t>
            </a:r>
          </a:p>
        </p:txBody>
      </p:sp>
      <p:sp>
        <p:nvSpPr>
          <p:cNvPr id="20" name="Rectangle 19"/>
          <p:cNvSpPr/>
          <p:nvPr/>
        </p:nvSpPr>
        <p:spPr>
          <a:xfrm rot="5400000">
            <a:off x="10231008" y="512263"/>
            <a:ext cx="1036719" cy="2448192"/>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RBI Repo Rate</a:t>
            </a:r>
          </a:p>
          <a:p>
            <a:pPr algn="ctr"/>
            <a:r>
              <a:rPr lang="en-US" sz="3200" dirty="0" smtClean="0">
                <a:latin typeface="Franklin Gothic Medium Cond" panose="020B0606030402020204" pitchFamily="34" charset="0"/>
              </a:rPr>
              <a:t>8%=&gt;7.5%</a:t>
            </a:r>
          </a:p>
        </p:txBody>
      </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9826" y="5044064"/>
            <a:ext cx="2572424" cy="1745573"/>
          </a:xfrm>
          <a:prstGeom prst="rect">
            <a:avLst/>
          </a:prstGeom>
        </p:spPr>
      </p:pic>
      <p:sp>
        <p:nvSpPr>
          <p:cNvPr id="21" name="Rectangular Callout 20"/>
          <p:cNvSpPr/>
          <p:nvPr/>
        </p:nvSpPr>
        <p:spPr>
          <a:xfrm rot="5400000">
            <a:off x="7178678" y="4226735"/>
            <a:ext cx="1603566" cy="3089620"/>
          </a:xfrm>
          <a:prstGeom prst="wedgeRectCallout">
            <a:avLst>
              <a:gd name="adj1" fmla="val -18337"/>
              <a:gd name="adj2" fmla="val -64924"/>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(Relatively) Cheap </a:t>
            </a:r>
          </a:p>
          <a:p>
            <a:pPr algn="ctr"/>
            <a:r>
              <a:rPr lang="en-US" sz="3200" dirty="0" smtClean="0">
                <a:latin typeface="Franklin Gothic Medium Cond" panose="020B0606030402020204" pitchFamily="34" charset="0"/>
              </a:rPr>
              <a:t>for me to borrow </a:t>
            </a:r>
          </a:p>
          <a:p>
            <a:pPr algn="ctr"/>
            <a:r>
              <a:rPr lang="en-US" sz="3200" dirty="0" smtClean="0">
                <a:latin typeface="Franklin Gothic Medium Cond" panose="020B0606030402020204" pitchFamily="34" charset="0"/>
              </a:rPr>
              <a:t>&amp; invest in India </a:t>
            </a:r>
            <a:r>
              <a:rPr lang="en-US" sz="3200" dirty="0" smtClean="0">
                <a:latin typeface="Franklin Gothic Medium Cond" panose="020B0606030402020204" pitchFamily="34" charset="0"/>
                <a:sym typeface="Wingdings" panose="05000000000000000000" pitchFamily="2" charset="2"/>
              </a:rPr>
              <a:t></a:t>
            </a:r>
            <a:endParaRPr lang="en-US" sz="3200" dirty="0" smtClean="0">
              <a:latin typeface="Franklin Gothic Medium Cond" panose="020B0606030402020204" pitchFamily="34" charset="0"/>
            </a:endParaRPr>
          </a:p>
        </p:txBody>
      </p:sp>
      <p:sp>
        <p:nvSpPr>
          <p:cNvPr id="24" name="Rectangular Callout 23"/>
          <p:cNvSpPr/>
          <p:nvPr/>
        </p:nvSpPr>
        <p:spPr>
          <a:xfrm rot="5400000">
            <a:off x="2892703" y="3374005"/>
            <a:ext cx="2245435" cy="4546470"/>
          </a:xfrm>
          <a:prstGeom prst="wedgeRectCallout">
            <a:avLst>
              <a:gd name="adj1" fmla="val 15085"/>
              <a:gd name="adj2" fmla="val 64830"/>
            </a:avLst>
          </a:prstGeom>
          <a:solidFill>
            <a:schemeClr val="accent2"/>
          </a:solidFill>
          <a:ln>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(Relatively) Expensive 4me </a:t>
            </a:r>
            <a:r>
              <a:rPr lang="en-US" sz="3200" dirty="0" smtClean="0">
                <a:latin typeface="Franklin Gothic Medium Cond" panose="020B0606030402020204" pitchFamily="34" charset="0"/>
                <a:sym typeface="Wingdings" panose="05000000000000000000" pitchFamily="2" charset="2"/>
              </a:rPr>
              <a:t></a:t>
            </a:r>
          </a:p>
          <a:p>
            <a:pPr algn="ctr"/>
            <a:r>
              <a:rPr lang="en-US" sz="3200" dirty="0" smtClean="0">
                <a:latin typeface="Franklin Gothic Medium Cond" panose="020B0606030402020204" pitchFamily="34" charset="0"/>
                <a:sym typeface="Wingdings" panose="05000000000000000000" pitchFamily="2" charset="2"/>
              </a:rPr>
              <a:t>Better pull out $$</a:t>
            </a:r>
          </a:p>
          <a:p>
            <a:pPr algn="ctr"/>
            <a:r>
              <a:rPr lang="en-US" sz="3200" dirty="0" smtClean="0">
                <a:latin typeface="Franklin Gothic Medium Cond" panose="020B0606030402020204" pitchFamily="34" charset="0"/>
                <a:sym typeface="Wingdings" panose="05000000000000000000" pitchFamily="2" charset="2"/>
              </a:rPr>
              <a:t>from India &amp; invest</a:t>
            </a:r>
          </a:p>
          <a:p>
            <a:pPr algn="ctr"/>
            <a:r>
              <a:rPr lang="en-US" sz="3200" dirty="0" smtClean="0">
                <a:latin typeface="Franklin Gothic Medium Cond" panose="020B0606030402020204" pitchFamily="34" charset="0"/>
                <a:sym typeface="Wingdings" panose="05000000000000000000" pitchFamily="2" charset="2"/>
              </a:rPr>
              <a:t>where return is higher</a:t>
            </a:r>
            <a:endParaRPr lang="en-US" sz="3200" dirty="0" smtClean="0">
              <a:latin typeface="Franklin Gothic Medium Cond" panose="020B0606030402020204" pitchFamily="34" charset="0"/>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95253" y="3226072"/>
            <a:ext cx="1554458" cy="1126982"/>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024" y="3662043"/>
            <a:ext cx="1554458" cy="1126982"/>
          </a:xfrm>
          <a:prstGeom prst="rect">
            <a:avLst/>
          </a:prstGeom>
        </p:spPr>
      </p:pic>
    </p:spTree>
    <p:extLst>
      <p:ext uri="{BB962C8B-B14F-4D97-AF65-F5344CB8AC3E}">
        <p14:creationId xmlns:p14="http://schemas.microsoft.com/office/powerpoint/2010/main" val="393798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2" fill="hold" nodeType="clickEffect">
                                  <p:stCondLst>
                                    <p:cond delay="0"/>
                                  </p:stCondLst>
                                  <p:childTnLst>
                                    <p:anim calcmode="lin" valueType="num">
                                      <p:cBhvr additive="base">
                                        <p:cTn id="6" dur="500"/>
                                        <p:tgtEl>
                                          <p:spTgt spid="30"/>
                                        </p:tgtEl>
                                        <p:attrNameLst>
                                          <p:attrName>ppt_x</p:attrName>
                                        </p:attrNameLst>
                                      </p:cBhvr>
                                      <p:tavLst>
                                        <p:tav tm="0">
                                          <p:val>
                                            <p:strVal val="ppt_x"/>
                                          </p:val>
                                        </p:tav>
                                        <p:tav tm="100000">
                                          <p:val>
                                            <p:strVal val="0-ppt_w/2"/>
                                          </p:val>
                                        </p:tav>
                                      </p:tavLst>
                                    </p:anim>
                                    <p:anim calcmode="lin" valueType="num">
                                      <p:cBhvr additive="base">
                                        <p:cTn id="7" dur="500"/>
                                        <p:tgtEl>
                                          <p:spTgt spid="30"/>
                                        </p:tgtEl>
                                        <p:attrNameLst>
                                          <p:attrName>ppt_y</p:attrName>
                                        </p:attrNameLst>
                                      </p:cBhvr>
                                      <p:tavLst>
                                        <p:tav tm="0">
                                          <p:val>
                                            <p:strVal val="ppt_y"/>
                                          </p:val>
                                        </p:tav>
                                        <p:tav tm="100000">
                                          <p:val>
                                            <p:strVal val="1+ppt_h/2"/>
                                          </p:val>
                                        </p:tav>
                                      </p:tavLst>
                                    </p:anim>
                                    <p:set>
                                      <p:cBhvr>
                                        <p:cTn id="8" dur="1" fill="hold">
                                          <p:stCondLst>
                                            <p:cond delay="499"/>
                                          </p:stCondLst>
                                        </p:cTn>
                                        <p:tgtEl>
                                          <p:spTgt spid="30"/>
                                        </p:tgtEl>
                                        <p:attrNameLst>
                                          <p:attrName>style.visibility</p:attrName>
                                        </p:attrNameLst>
                                      </p:cBhvr>
                                      <p:to>
                                        <p:strVal val="hidden"/>
                                      </p:to>
                                    </p:set>
                                  </p:childTnLst>
                                </p:cTn>
                              </p:par>
                              <p:par>
                                <p:cTn id="9" presetID="2" presetClass="exit" presetSubtype="12" fill="hold" nodeType="withEffect">
                                  <p:stCondLst>
                                    <p:cond delay="0"/>
                                  </p:stCondLst>
                                  <p:childTnLst>
                                    <p:anim calcmode="lin" valueType="num">
                                      <p:cBhvr additive="base">
                                        <p:cTn id="10" dur="500"/>
                                        <p:tgtEl>
                                          <p:spTgt spid="29"/>
                                        </p:tgtEl>
                                        <p:attrNameLst>
                                          <p:attrName>ppt_x</p:attrName>
                                        </p:attrNameLst>
                                      </p:cBhvr>
                                      <p:tavLst>
                                        <p:tav tm="0">
                                          <p:val>
                                            <p:strVal val="ppt_x"/>
                                          </p:val>
                                        </p:tav>
                                        <p:tav tm="100000">
                                          <p:val>
                                            <p:strVal val="0-ppt_w/2"/>
                                          </p:val>
                                        </p:tav>
                                      </p:tavLst>
                                    </p:anim>
                                    <p:anim calcmode="lin" valueType="num">
                                      <p:cBhvr additive="base">
                                        <p:cTn id="11" dur="500"/>
                                        <p:tgtEl>
                                          <p:spTgt spid="29"/>
                                        </p:tgtEl>
                                        <p:attrNameLst>
                                          <p:attrName>ppt_y</p:attrName>
                                        </p:attrNameLst>
                                      </p:cBhvr>
                                      <p:tavLst>
                                        <p:tav tm="0">
                                          <p:val>
                                            <p:strVal val="ppt_y"/>
                                          </p:val>
                                        </p:tav>
                                        <p:tav tm="100000">
                                          <p:val>
                                            <p:strVal val="1+ppt_h/2"/>
                                          </p:val>
                                        </p:tav>
                                      </p:tavLst>
                                    </p:anim>
                                    <p:set>
                                      <p:cBhvr>
                                        <p:cTn id="1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9" name="Rectangle 8"/>
          <p:cNvSpPr/>
          <p:nvPr/>
        </p:nvSpPr>
        <p:spPr>
          <a:xfrm rot="4796772">
            <a:off x="8808762" y="3187618"/>
            <a:ext cx="1725453" cy="4813719"/>
          </a:xfrm>
          <a:prstGeom prst="rect">
            <a:avLst/>
          </a:prstGeom>
          <a:solidFill>
            <a:schemeClr val="accent4">
              <a:lumMod val="75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Franklin Gothic Medium Cond" panose="020B0606030402020204" pitchFamily="34" charset="0"/>
              </a:rPr>
              <a:t>$$ strong | Rs. weak</a:t>
            </a:r>
          </a:p>
          <a:p>
            <a:pPr algn="ctr"/>
            <a:r>
              <a:rPr lang="en-US" sz="3200" dirty="0" smtClean="0">
                <a:latin typeface="Franklin Gothic Medium Cond" panose="020B0606030402020204" pitchFamily="34" charset="0"/>
              </a:rPr>
              <a:t>$1=Rs.65+</a:t>
            </a:r>
          </a:p>
          <a:p>
            <a:pPr algn="ctr"/>
            <a:r>
              <a:rPr lang="en-US" sz="3200" dirty="0" smtClean="0">
                <a:latin typeface="Franklin Gothic Medium Cond" panose="020B0606030402020204" pitchFamily="34" charset="0"/>
              </a:rPr>
              <a:t>Bad 4imports | Good 4exports</a:t>
            </a:r>
            <a:endParaRPr lang="en-US" sz="3200" dirty="0">
              <a:latin typeface="Franklin Gothic Medium Cond" panose="020B0606030402020204" pitchFamily="34" charset="0"/>
            </a:endParaRPr>
          </a:p>
        </p:txBody>
      </p:sp>
      <p:sp>
        <p:nvSpPr>
          <p:cNvPr id="2" name="Title 1"/>
          <p:cNvSpPr>
            <a:spLocks noGrp="1"/>
          </p:cNvSpPr>
          <p:nvPr>
            <p:ph type="title"/>
          </p:nvPr>
        </p:nvSpPr>
        <p:spPr/>
        <p:txBody>
          <a:bodyPr>
            <a:normAutofit fontScale="90000"/>
          </a:bodyPr>
          <a:lstStyle/>
          <a:p>
            <a:r>
              <a:rPr lang="en-US" dirty="0" smtClean="0"/>
              <a:t>Fed Rate hike= $$ outflow from India </a:t>
            </a:r>
            <a:r>
              <a:rPr lang="en-US" dirty="0" smtClean="0">
                <a:latin typeface="Franklin Gothic Demi" panose="020B0703020102020204" pitchFamily="34" charset="0"/>
              </a:rPr>
              <a:t>▲</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17" y="1798466"/>
            <a:ext cx="1219200" cy="12192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98" y="2540690"/>
            <a:ext cx="1219200" cy="12192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581" y="3145268"/>
            <a:ext cx="1219200" cy="1219200"/>
          </a:xfrm>
          <a:prstGeom prst="rect">
            <a:avLst/>
          </a:prstGeom>
        </p:spPr>
      </p:pic>
      <p:sp>
        <p:nvSpPr>
          <p:cNvPr id="22" name="Curved Down Arrow 21"/>
          <p:cNvSpPr/>
          <p:nvPr/>
        </p:nvSpPr>
        <p:spPr>
          <a:xfrm rot="10400589">
            <a:off x="2413131" y="3475063"/>
            <a:ext cx="4940745" cy="12192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798" y="1798466"/>
            <a:ext cx="3048264" cy="228619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0813" y="3397540"/>
            <a:ext cx="1554458" cy="1126982"/>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0888" y="3150290"/>
            <a:ext cx="1554458" cy="1126982"/>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74" y="4261402"/>
            <a:ext cx="2757447" cy="2550638"/>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151" y="3804858"/>
            <a:ext cx="1219200" cy="121920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135" y="2797716"/>
            <a:ext cx="1219200" cy="1219200"/>
          </a:xfrm>
          <a:prstGeom prst="rect">
            <a:avLst/>
          </a:prstGeom>
        </p:spPr>
      </p:pic>
    </p:spTree>
    <p:extLst>
      <p:ext uri="{BB962C8B-B14F-4D97-AF65-F5344CB8AC3E}">
        <p14:creationId xmlns:p14="http://schemas.microsoft.com/office/powerpoint/2010/main" val="369967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12" fill="hold" nodeType="clickEffect">
                                  <p:stCondLst>
                                    <p:cond delay="0"/>
                                  </p:stCondLst>
                                  <p:childTnLst>
                                    <p:anim calcmode="lin" valueType="num">
                                      <p:cBhvr additive="base">
                                        <p:cTn id="20" dur="500"/>
                                        <p:tgtEl>
                                          <p:spTgt spid="30"/>
                                        </p:tgtEl>
                                        <p:attrNameLst>
                                          <p:attrName>ppt_x</p:attrName>
                                        </p:attrNameLst>
                                      </p:cBhvr>
                                      <p:tavLst>
                                        <p:tav tm="0">
                                          <p:val>
                                            <p:strVal val="ppt_x"/>
                                          </p:val>
                                        </p:tav>
                                        <p:tav tm="100000">
                                          <p:val>
                                            <p:strVal val="0-ppt_w/2"/>
                                          </p:val>
                                        </p:tav>
                                      </p:tavLst>
                                    </p:anim>
                                    <p:anim calcmode="lin" valueType="num">
                                      <p:cBhvr additive="base">
                                        <p:cTn id="21" dur="500"/>
                                        <p:tgtEl>
                                          <p:spTgt spid="30"/>
                                        </p:tgtEl>
                                        <p:attrNameLst>
                                          <p:attrName>ppt_y</p:attrName>
                                        </p:attrNameLst>
                                      </p:cBhvr>
                                      <p:tavLst>
                                        <p:tav tm="0">
                                          <p:val>
                                            <p:strVal val="ppt_y"/>
                                          </p:val>
                                        </p:tav>
                                        <p:tav tm="100000">
                                          <p:val>
                                            <p:strVal val="1+ppt_h/2"/>
                                          </p:val>
                                        </p:tav>
                                      </p:tavLst>
                                    </p:anim>
                                    <p:set>
                                      <p:cBhvr>
                                        <p:cTn id="22" dur="1" fill="hold">
                                          <p:stCondLst>
                                            <p:cond delay="499"/>
                                          </p:stCondLst>
                                        </p:cTn>
                                        <p:tgtEl>
                                          <p:spTgt spid="30"/>
                                        </p:tgtEl>
                                        <p:attrNameLst>
                                          <p:attrName>style.visibility</p:attrName>
                                        </p:attrNameLst>
                                      </p:cBhvr>
                                      <p:to>
                                        <p:strVal val="hidden"/>
                                      </p:to>
                                    </p:set>
                                  </p:childTnLst>
                                </p:cTn>
                              </p:par>
                              <p:par>
                                <p:cTn id="23" presetID="2" presetClass="exit" presetSubtype="12" fill="hold" nodeType="withEffect">
                                  <p:stCondLst>
                                    <p:cond delay="0"/>
                                  </p:stCondLst>
                                  <p:childTnLst>
                                    <p:anim calcmode="lin" valueType="num">
                                      <p:cBhvr additive="base">
                                        <p:cTn id="24" dur="500"/>
                                        <p:tgtEl>
                                          <p:spTgt spid="29"/>
                                        </p:tgtEl>
                                        <p:attrNameLst>
                                          <p:attrName>ppt_x</p:attrName>
                                        </p:attrNameLst>
                                      </p:cBhvr>
                                      <p:tavLst>
                                        <p:tav tm="0">
                                          <p:val>
                                            <p:strVal val="ppt_x"/>
                                          </p:val>
                                        </p:tav>
                                        <p:tav tm="100000">
                                          <p:val>
                                            <p:strVal val="0-ppt_w/2"/>
                                          </p:val>
                                        </p:tav>
                                      </p:tavLst>
                                    </p:anim>
                                    <p:anim calcmode="lin" valueType="num">
                                      <p:cBhvr additive="base">
                                        <p:cTn id="25" dur="500"/>
                                        <p:tgtEl>
                                          <p:spTgt spid="29"/>
                                        </p:tgtEl>
                                        <p:attrNameLst>
                                          <p:attrName>ppt_y</p:attrName>
                                        </p:attrNameLst>
                                      </p:cBhvr>
                                      <p:tavLst>
                                        <p:tav tm="0">
                                          <p:val>
                                            <p:strVal val="ppt_y"/>
                                          </p:val>
                                        </p:tav>
                                        <p:tav tm="100000">
                                          <p:val>
                                            <p:strVal val="1+ppt_h/2"/>
                                          </p:val>
                                        </p:tav>
                                      </p:tavLst>
                                    </p:anim>
                                    <p:set>
                                      <p:cBhvr>
                                        <p:cTn id="26"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0469737"/>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normAutofit fontScale="90000"/>
          </a:bodyPr>
          <a:lstStyle/>
          <a:p>
            <a:r>
              <a:rPr lang="en-US" dirty="0" smtClean="0"/>
              <a:t>Dangerous to approach full Cap.AC these days</a:t>
            </a:r>
            <a:endParaRPr lang="en-US" dirty="0"/>
          </a:p>
        </p:txBody>
      </p:sp>
    </p:spTree>
    <p:extLst>
      <p:ext uri="{BB962C8B-B14F-4D97-AF65-F5344CB8AC3E}">
        <p14:creationId xmlns:p14="http://schemas.microsoft.com/office/powerpoint/2010/main" val="22515133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Ref: L3/P3 ECB Quantitative Easing</a:t>
            </a:r>
            <a:endParaRPr lang="en-US" dirty="0"/>
          </a:p>
        </p:txBody>
      </p:sp>
      <p:pic>
        <p:nvPicPr>
          <p:cNvPr id="5" name="Picture 4"/>
          <p:cNvPicPr>
            <a:picLocks noChangeAspect="1"/>
          </p:cNvPicPr>
          <p:nvPr/>
        </p:nvPicPr>
        <p:blipFill>
          <a:blip r:embed="rId2"/>
          <a:stretch>
            <a:fillRect/>
          </a:stretch>
        </p:blipFill>
        <p:spPr>
          <a:xfrm>
            <a:off x="149098" y="1162169"/>
            <a:ext cx="6096851" cy="3429479"/>
          </a:xfrm>
          <a:prstGeom prst="rect">
            <a:avLst/>
          </a:prstGeom>
        </p:spPr>
      </p:pic>
      <p:pic>
        <p:nvPicPr>
          <p:cNvPr id="6" name="Picture 2" descr="QE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88" y="983747"/>
            <a:ext cx="4575112" cy="4545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103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fontScale="92500" lnSpcReduction="10000"/>
          </a:bodyPr>
          <a:lstStyle/>
          <a:p>
            <a:pPr marL="0" indent="0">
              <a:buNone/>
            </a:pPr>
            <a:r>
              <a:rPr lang="en-US" dirty="0" smtClean="0"/>
              <a:t>1</a:t>
            </a:r>
            <a:r>
              <a:rPr lang="en-US" baseline="30000" dirty="0" smtClean="0"/>
              <a:t>st</a:t>
            </a:r>
            <a:r>
              <a:rPr lang="en-US" dirty="0" smtClean="0"/>
              <a:t> </a:t>
            </a:r>
            <a:r>
              <a:rPr lang="en-US" dirty="0"/>
              <a:t>world’s low-interest rate policies </a:t>
            </a:r>
            <a:r>
              <a:rPr lang="en-US" dirty="0" smtClean="0"/>
              <a:t>and quantitative easing, are </a:t>
            </a:r>
            <a:r>
              <a:rPr lang="en-US" dirty="0"/>
              <a:t>unleashing financial turmoil on emerging-market </a:t>
            </a:r>
            <a:r>
              <a:rPr lang="en-US" dirty="0" smtClean="0"/>
              <a:t>economies. Discuss in context of India. (</a:t>
            </a:r>
            <a:r>
              <a:rPr lang="en-US" dirty="0" smtClean="0">
                <a:solidFill>
                  <a:srgbClr val="FFC000"/>
                </a:solidFill>
              </a:rPr>
              <a:t>Rajan)</a:t>
            </a:r>
          </a:p>
          <a:p>
            <a:pPr marL="742950" indent="-742950">
              <a:buFont typeface="+mj-lt"/>
              <a:buAutoNum type="arabicPeriod"/>
            </a:pPr>
            <a:r>
              <a:rPr lang="en-US" dirty="0"/>
              <a:t>QE= strong rupee…bad for exports</a:t>
            </a:r>
          </a:p>
          <a:p>
            <a:pPr marL="742950" indent="-742950">
              <a:buFont typeface="+mj-lt"/>
              <a:buAutoNum type="arabicPeriod"/>
            </a:pPr>
            <a:r>
              <a:rPr lang="en-US" dirty="0" smtClean="0"/>
              <a:t>Followed by FT/rate </a:t>
            </a:r>
            <a:r>
              <a:rPr lang="en-US" dirty="0" smtClean="0"/>
              <a:t>hike= </a:t>
            </a:r>
            <a:r>
              <a:rPr lang="en-US" dirty="0"/>
              <a:t>weak rupee…bad for </a:t>
            </a:r>
            <a:r>
              <a:rPr lang="en-US" dirty="0" smtClean="0"/>
              <a:t>imports</a:t>
            </a:r>
            <a:endParaRPr lang="en-US" dirty="0"/>
          </a:p>
          <a:p>
            <a:pPr marL="742950" indent="-742950">
              <a:buFont typeface="+mj-lt"/>
              <a:buAutoNum type="arabicPeriod"/>
            </a:pPr>
            <a:r>
              <a:rPr lang="en-US" dirty="0"/>
              <a:t>Stability in foreign trade…X</a:t>
            </a:r>
          </a:p>
          <a:p>
            <a:pPr marL="742950" indent="-742950">
              <a:buFont typeface="+mj-lt"/>
              <a:buAutoNum type="arabicPeriod"/>
            </a:pPr>
            <a:r>
              <a:rPr lang="en-US" dirty="0"/>
              <a:t>Trade deficit, CAD, inflation, </a:t>
            </a:r>
            <a:r>
              <a:rPr lang="en-US" dirty="0" smtClean="0"/>
              <a:t>unemployment, BOP crisis</a:t>
            </a:r>
            <a:endParaRPr lang="en-US" dirty="0"/>
          </a:p>
        </p:txBody>
      </p:sp>
      <p:sp>
        <p:nvSpPr>
          <p:cNvPr id="9" name="Title 8"/>
          <p:cNvSpPr>
            <a:spLocks noGrp="1"/>
          </p:cNvSpPr>
          <p:nvPr>
            <p:ph type="title"/>
          </p:nvPr>
        </p:nvSpPr>
        <p:spPr/>
        <p:txBody>
          <a:bodyPr>
            <a:normAutofit fontScale="90000"/>
          </a:bodyPr>
          <a:lstStyle/>
          <a:p>
            <a:r>
              <a:rPr lang="en-US" dirty="0" smtClean="0"/>
              <a:t>Mains/Interview</a:t>
            </a:r>
            <a:endParaRPr lang="en-US" dirty="0"/>
          </a:p>
        </p:txBody>
      </p:sp>
    </p:spTree>
    <p:extLst>
      <p:ext uri="{BB962C8B-B14F-4D97-AF65-F5344CB8AC3E}">
        <p14:creationId xmlns:p14="http://schemas.microsoft.com/office/powerpoint/2010/main" val="29275610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Only for prelims: </a:t>
            </a:r>
            <a:r>
              <a:rPr lang="en-US" dirty="0" smtClean="0">
                <a:solidFill>
                  <a:srgbClr val="FFC000"/>
                </a:solidFill>
              </a:rPr>
              <a:t>L3/P2.pptx</a:t>
            </a:r>
            <a:r>
              <a:rPr lang="en-US" dirty="0" smtClean="0"/>
              <a:t>: Real exchange rate</a:t>
            </a:r>
            <a:endParaRPr lang="en-US" dirty="0"/>
          </a:p>
        </p:txBody>
      </p:sp>
      <p:pic>
        <p:nvPicPr>
          <p:cNvPr id="7" name="Picture 6"/>
          <p:cNvPicPr>
            <a:picLocks noChangeAspect="1"/>
          </p:cNvPicPr>
          <p:nvPr/>
        </p:nvPicPr>
        <p:blipFill>
          <a:blip r:embed="rId2"/>
          <a:stretch>
            <a:fillRect/>
          </a:stretch>
        </p:blipFill>
        <p:spPr>
          <a:xfrm>
            <a:off x="1609832" y="1134036"/>
            <a:ext cx="8972336" cy="1482762"/>
          </a:xfrm>
          <a:prstGeom prst="rect">
            <a:avLst/>
          </a:prstGeom>
        </p:spPr>
      </p:pic>
      <p:sp>
        <p:nvSpPr>
          <p:cNvPr id="8" name="TextBox 7"/>
          <p:cNvSpPr txBox="1"/>
          <p:nvPr/>
        </p:nvSpPr>
        <p:spPr>
          <a:xfrm>
            <a:off x="438912" y="3330215"/>
            <a:ext cx="6711696" cy="2308324"/>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tx1">
                    <a:lumMod val="95000"/>
                    <a:lumOff val="5000"/>
                  </a:schemeClr>
                </a:solidFill>
                <a:latin typeface="Franklin Gothic Heavy" panose="020B0903020102020204" pitchFamily="34" charset="0"/>
              </a:rPr>
              <a:t>6 currencies</a:t>
            </a:r>
          </a:p>
          <a:p>
            <a:pPr algn="ctr"/>
            <a:r>
              <a:rPr lang="en-US" sz="3600" dirty="0" smtClean="0">
                <a:solidFill>
                  <a:schemeClr val="tx1">
                    <a:lumMod val="95000"/>
                    <a:lumOff val="5000"/>
                  </a:schemeClr>
                </a:solidFill>
                <a:latin typeface="Franklin Gothic Heavy" panose="020B0903020102020204" pitchFamily="34" charset="0"/>
              </a:rPr>
              <a:t>Weighed Geometric mean</a:t>
            </a:r>
          </a:p>
          <a:p>
            <a:pPr algn="ctr"/>
            <a:r>
              <a:rPr lang="en-US" sz="3600" dirty="0" smtClean="0">
                <a:solidFill>
                  <a:schemeClr val="tx1">
                    <a:lumMod val="95000"/>
                    <a:lumOff val="5000"/>
                  </a:schemeClr>
                </a:solidFill>
                <a:latin typeface="Franklin Gothic Heavy" panose="020B0903020102020204" pitchFamily="34" charset="0"/>
              </a:rPr>
              <a:t>REER-6</a:t>
            </a:r>
          </a:p>
          <a:p>
            <a:pPr algn="ctr"/>
            <a:r>
              <a:rPr lang="en-US" sz="3600" dirty="0" smtClean="0">
                <a:solidFill>
                  <a:schemeClr val="tx1">
                    <a:lumMod val="95000"/>
                    <a:lumOff val="5000"/>
                  </a:schemeClr>
                </a:solidFill>
                <a:latin typeface="Franklin Gothic Heavy" panose="020B0903020102020204" pitchFamily="34" charset="0"/>
              </a:rPr>
              <a:t>REER-36</a:t>
            </a:r>
          </a:p>
        </p:txBody>
      </p:sp>
      <p:cxnSp>
        <p:nvCxnSpPr>
          <p:cNvPr id="10" name="Straight Arrow Connector 9"/>
          <p:cNvCxnSpPr>
            <a:endCxn id="8" idx="0"/>
          </p:cNvCxnSpPr>
          <p:nvPr/>
        </p:nvCxnSpPr>
        <p:spPr>
          <a:xfrm>
            <a:off x="2231136" y="2167128"/>
            <a:ext cx="1563624" cy="1163087"/>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1260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35712141"/>
              </p:ext>
            </p:extLst>
          </p:nvPr>
        </p:nvGraphicFramePr>
        <p:xfrm>
          <a:off x="219919" y="914399"/>
          <a:ext cx="11262167" cy="5810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normAutofit fontScale="90000"/>
          </a:bodyPr>
          <a:lstStyle/>
          <a:p>
            <a:r>
              <a:rPr lang="en-US" dirty="0" smtClean="0"/>
              <a:t>Capital Account: L3/P1 and L3/P2</a:t>
            </a:r>
            <a:endParaRPr lang="en-US" dirty="0"/>
          </a:p>
        </p:txBody>
      </p:sp>
    </p:spTree>
    <p:extLst>
      <p:ext uri="{BB962C8B-B14F-4D97-AF65-F5344CB8AC3E}">
        <p14:creationId xmlns:p14="http://schemas.microsoft.com/office/powerpoint/2010/main" val="29532616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REER-36</a:t>
            </a:r>
          </a:p>
          <a:p>
            <a:r>
              <a:rPr lang="en-US" dirty="0" smtClean="0"/>
              <a:t>Basket of 36 currencies</a:t>
            </a:r>
          </a:p>
          <a:p>
            <a:r>
              <a:rPr lang="en-US" dirty="0" smtClean="0"/>
              <a:t>Geometric mean (wt. assigned to a foreign currency as per trade importance with India)</a:t>
            </a:r>
          </a:p>
          <a:p>
            <a:r>
              <a:rPr lang="en-US" dirty="0" smtClean="0"/>
              <a:t>REER &gt; 100 means overvalued currency</a:t>
            </a:r>
          </a:p>
          <a:p>
            <a:r>
              <a:rPr lang="en-US" dirty="0" smtClean="0"/>
              <a:t>▲REER = ▼ Trade competitiveness</a:t>
            </a:r>
          </a:p>
          <a:p>
            <a:endParaRPr lang="en-US" dirty="0"/>
          </a:p>
        </p:txBody>
      </p:sp>
      <p:sp>
        <p:nvSpPr>
          <p:cNvPr id="2" name="Title 1"/>
          <p:cNvSpPr>
            <a:spLocks noGrp="1"/>
          </p:cNvSpPr>
          <p:nvPr>
            <p:ph type="title"/>
          </p:nvPr>
        </p:nvSpPr>
        <p:spPr/>
        <p:txBody>
          <a:bodyPr/>
          <a:lstStyle/>
          <a:p>
            <a:r>
              <a:rPr lang="en-US" dirty="0">
                <a:solidFill>
                  <a:srgbClr val="FFC000"/>
                </a:solidFill>
              </a:rPr>
              <a:t>L3/P2.pptx</a:t>
            </a:r>
            <a:r>
              <a:rPr lang="en-US" dirty="0" smtClean="0"/>
              <a:t/>
            </a:r>
            <a:br>
              <a:rPr lang="en-US" dirty="0" smtClean="0"/>
            </a:br>
            <a:r>
              <a:rPr lang="en-US" dirty="0" smtClean="0"/>
              <a:t>REER</a:t>
            </a:r>
            <a:endParaRPr lang="en-US" dirty="0"/>
          </a:p>
        </p:txBody>
      </p:sp>
    </p:spTree>
    <p:extLst>
      <p:ext uri="{BB962C8B-B14F-4D97-AF65-F5344CB8AC3E}">
        <p14:creationId xmlns:p14="http://schemas.microsoft.com/office/powerpoint/2010/main" val="27042145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▲REER = ▼ Trade </a:t>
            </a:r>
            <a:r>
              <a:rPr lang="en-US" dirty="0" smtClean="0"/>
              <a:t>competitiveness</a:t>
            </a:r>
            <a:endParaRPr lang="en-US" dirty="0"/>
          </a:p>
        </p:txBody>
      </p:sp>
      <p:pic>
        <p:nvPicPr>
          <p:cNvPr id="3" name="Picture 2"/>
          <p:cNvPicPr>
            <a:picLocks noChangeAspect="1"/>
          </p:cNvPicPr>
          <p:nvPr/>
        </p:nvPicPr>
        <p:blipFill>
          <a:blip r:embed="rId2"/>
          <a:stretch>
            <a:fillRect/>
          </a:stretch>
        </p:blipFill>
        <p:spPr>
          <a:xfrm>
            <a:off x="2492724" y="899972"/>
            <a:ext cx="7206551" cy="5958028"/>
          </a:xfrm>
          <a:prstGeom prst="rect">
            <a:avLst/>
          </a:prstGeom>
        </p:spPr>
      </p:pic>
      <p:sp>
        <p:nvSpPr>
          <p:cNvPr id="4" name="TextBox 3"/>
          <p:cNvSpPr txBox="1"/>
          <p:nvPr/>
        </p:nvSpPr>
        <p:spPr>
          <a:xfrm>
            <a:off x="6871537" y="4598472"/>
            <a:ext cx="4610221" cy="1569660"/>
          </a:xfrm>
          <a:prstGeom prst="rect">
            <a:avLst/>
          </a:prstGeom>
          <a:solidFill>
            <a:srgbClr val="FF9999"/>
          </a:solidFill>
        </p:spPr>
        <p:txBody>
          <a:bodyPr wrap="square" rtlCol="0">
            <a:spAutoFit/>
          </a:bodyPr>
          <a:lstStyle/>
          <a:p>
            <a:r>
              <a:rPr lang="en-US" sz="3200" dirty="0">
                <a:latin typeface="Franklin Gothic Medium" panose="020B0603020102020204" pitchFamily="34" charset="0"/>
              </a:rPr>
              <a:t>FT </a:t>
            </a:r>
            <a:r>
              <a:rPr lang="en-US" sz="3200" dirty="0" err="1">
                <a:latin typeface="Franklin Gothic Medium" panose="020B0603020102020204" pitchFamily="34" charset="0"/>
              </a:rPr>
              <a:t>rumors+inflation</a:t>
            </a:r>
            <a:endParaRPr lang="en-US" sz="3200" dirty="0">
              <a:latin typeface="Franklin Gothic Medium" panose="020B0603020102020204" pitchFamily="34" charset="0"/>
            </a:endParaRPr>
          </a:p>
          <a:p>
            <a:r>
              <a:rPr lang="en-US" sz="3200" dirty="0" smtClean="0">
                <a:latin typeface="Franklin Gothic Medium" panose="020B0603020102020204" pitchFamily="34" charset="0"/>
              </a:rPr>
              <a:t>Same period when $1 went from 55 to 64 Rs.</a:t>
            </a:r>
          </a:p>
        </p:txBody>
      </p:sp>
      <p:cxnSp>
        <p:nvCxnSpPr>
          <p:cNvPr id="6" name="Straight Arrow Connector 5"/>
          <p:cNvCxnSpPr>
            <a:stCxn id="4" idx="1"/>
          </p:cNvCxnSpPr>
          <p:nvPr/>
        </p:nvCxnSpPr>
        <p:spPr>
          <a:xfrm flipH="1">
            <a:off x="3985405" y="5383302"/>
            <a:ext cx="2886132" cy="4136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699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465742808"/>
              </p:ext>
            </p:extLst>
          </p:nvPr>
        </p:nvGraphicFramePr>
        <p:xfrm>
          <a:off x="219919" y="914399"/>
          <a:ext cx="11262167" cy="5810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normAutofit fontScale="90000"/>
          </a:bodyPr>
          <a:lstStyle/>
          <a:p>
            <a:r>
              <a:rPr lang="en-US" dirty="0" smtClean="0"/>
              <a:t>Capital Account: L3/P1 and L3/P2</a:t>
            </a:r>
            <a:endParaRPr lang="en-US" dirty="0"/>
          </a:p>
        </p:txBody>
      </p:sp>
    </p:spTree>
    <p:extLst>
      <p:ext uri="{BB962C8B-B14F-4D97-AF65-F5344CB8AC3E}">
        <p14:creationId xmlns:p14="http://schemas.microsoft.com/office/powerpoint/2010/main" val="3080923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0" y="0"/>
            <a:ext cx="7056438" cy="6827838"/>
          </a:xfrm>
          <a:prstGeom prst="rect">
            <a:avLst/>
          </a:prstGeom>
        </p:spPr>
      </p:pic>
      <p:sp>
        <p:nvSpPr>
          <p:cNvPr id="6" name="TextBox 5"/>
          <p:cNvSpPr txBox="1"/>
          <p:nvPr/>
        </p:nvSpPr>
        <p:spPr>
          <a:xfrm>
            <a:off x="7404304" y="296825"/>
            <a:ext cx="4610221" cy="4031873"/>
          </a:xfrm>
          <a:prstGeom prst="rect">
            <a:avLst/>
          </a:prstGeom>
          <a:solidFill>
            <a:srgbClr val="FF9999"/>
          </a:solidFill>
        </p:spPr>
        <p:txBody>
          <a:bodyPr wrap="square" rtlCol="0">
            <a:spAutoFit/>
          </a:bodyPr>
          <a:lstStyle/>
          <a:p>
            <a:r>
              <a:rPr lang="en-US" sz="3200" dirty="0" smtClean="0">
                <a:latin typeface="Franklin Gothic Medium" panose="020B0603020102020204" pitchFamily="34" charset="0"/>
              </a:rPr>
              <a:t>Managed “Floating” Exchange rate regime</a:t>
            </a:r>
          </a:p>
          <a:p>
            <a:pPr marL="514350" indent="-514350">
              <a:buFont typeface="+mj-lt"/>
              <a:buAutoNum type="arabicPeriod"/>
            </a:pPr>
            <a:r>
              <a:rPr lang="en-US" sz="3200" dirty="0" smtClean="0">
                <a:latin typeface="Franklin Gothic Medium" panose="020B0603020102020204" pitchFamily="34" charset="0"/>
              </a:rPr>
              <a:t>RBI  Buy $ to stop appreciation of Rupee</a:t>
            </a:r>
          </a:p>
          <a:p>
            <a:pPr marL="514350" indent="-514350">
              <a:buFont typeface="+mj-lt"/>
              <a:buAutoNum type="arabicPeriod"/>
            </a:pPr>
            <a:r>
              <a:rPr lang="en-US" sz="3200" dirty="0" smtClean="0">
                <a:latin typeface="Franklin Gothic Medium" panose="020B0603020102020204" pitchFamily="34" charset="0"/>
              </a:rPr>
              <a:t>Sell $ to stop depreciation of Rupee</a:t>
            </a:r>
          </a:p>
          <a:p>
            <a:pPr marL="514350" indent="-514350">
              <a:buFont typeface="+mj-lt"/>
              <a:buAutoNum type="arabicPeriod"/>
            </a:pPr>
            <a:r>
              <a:rPr lang="en-US" sz="3200" b="1" u="sng" dirty="0" smtClean="0">
                <a:latin typeface="Franklin Gothic Medium" panose="020B0603020102020204" pitchFamily="34" charset="0"/>
              </a:rPr>
              <a:t>Ref: L3/P2.pptx</a:t>
            </a:r>
            <a:endParaRPr lang="gu-IN" sz="3200" b="1" u="sng" dirty="0" smtClean="0">
              <a:latin typeface="Franklin Gothic Medium" panose="020B0603020102020204" pitchFamily="34" charset="0"/>
            </a:endParaRPr>
          </a:p>
          <a:p>
            <a:pPr marL="514350" indent="-514350">
              <a:buFont typeface="+mj-lt"/>
              <a:buAutoNum type="arabicPeriod"/>
            </a:pPr>
            <a:endParaRPr lang="en-US" sz="3200" dirty="0" smtClean="0">
              <a:latin typeface="Franklin Gothic Medium" panose="020B0603020102020204" pitchFamily="34" charset="0"/>
            </a:endParaRPr>
          </a:p>
        </p:txBody>
      </p:sp>
      <p:pic>
        <p:nvPicPr>
          <p:cNvPr id="2" name="Picture 1"/>
          <p:cNvPicPr>
            <a:picLocks noChangeAspect="1"/>
          </p:cNvPicPr>
          <p:nvPr/>
        </p:nvPicPr>
        <p:blipFill>
          <a:blip r:embed="rId3"/>
          <a:stretch>
            <a:fillRect/>
          </a:stretch>
        </p:blipFill>
        <p:spPr>
          <a:xfrm>
            <a:off x="7307989" y="3968496"/>
            <a:ext cx="4706536" cy="2647427"/>
          </a:xfrm>
          <a:prstGeom prst="rect">
            <a:avLst/>
          </a:prstGeom>
        </p:spPr>
      </p:pic>
    </p:spTree>
    <p:extLst>
      <p:ext uri="{BB962C8B-B14F-4D97-AF65-F5344CB8AC3E}">
        <p14:creationId xmlns:p14="http://schemas.microsoft.com/office/powerpoint/2010/main" val="2533837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705"/>
          <a:stretch/>
        </p:blipFill>
        <p:spPr>
          <a:xfrm>
            <a:off x="6096000" y="795523"/>
            <a:ext cx="5948514" cy="51929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43" y="1066406"/>
            <a:ext cx="2794000" cy="3403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843" y="4000500"/>
            <a:ext cx="3810000" cy="2857500"/>
          </a:xfrm>
          <a:prstGeom prst="rect">
            <a:avLst/>
          </a:prstGeom>
        </p:spPr>
      </p:pic>
      <p:cxnSp>
        <p:nvCxnSpPr>
          <p:cNvPr id="8" name="Straight Arrow Connector 7"/>
          <p:cNvCxnSpPr/>
          <p:nvPr/>
        </p:nvCxnSpPr>
        <p:spPr>
          <a:xfrm flipH="1" flipV="1">
            <a:off x="3530278" y="2754775"/>
            <a:ext cx="2565722" cy="2786489"/>
          </a:xfrm>
          <a:prstGeom prst="straightConnector1">
            <a:avLst/>
          </a:prstGeom>
          <a:ln w="152400">
            <a:solidFill>
              <a:srgbClr val="00B0F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10" name="Up Arrow Callout 9"/>
          <p:cNvSpPr/>
          <p:nvPr/>
        </p:nvSpPr>
        <p:spPr>
          <a:xfrm>
            <a:off x="6604000" y="5628074"/>
            <a:ext cx="5072160" cy="1197864"/>
          </a:xfrm>
          <a:prstGeom prst="upArrowCallout">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Heavy" panose="020B0903020102020204" pitchFamily="34" charset="0"/>
              </a:rPr>
              <a:t>Balance of Payment ZERO</a:t>
            </a:r>
            <a:endParaRPr lang="en-US" sz="2800" dirty="0">
              <a:latin typeface="Franklin Gothic Heavy" panose="020B0903020102020204" pitchFamily="34" charset="0"/>
            </a:endParaRPr>
          </a:p>
        </p:txBody>
      </p:sp>
      <p:sp>
        <p:nvSpPr>
          <p:cNvPr id="3" name="Title 2"/>
          <p:cNvSpPr>
            <a:spLocks noGrp="1"/>
          </p:cNvSpPr>
          <p:nvPr>
            <p:ph type="title"/>
          </p:nvPr>
        </p:nvSpPr>
        <p:spPr>
          <a:xfrm>
            <a:off x="416843" y="268315"/>
            <a:ext cx="8120605" cy="1344191"/>
          </a:xfrm>
        </p:spPr>
        <p:txBody>
          <a:bodyPr>
            <a:normAutofit fontScale="90000"/>
          </a:bodyPr>
          <a:lstStyle/>
          <a:p>
            <a:r>
              <a:rPr lang="en-US" dirty="0" smtClean="0"/>
              <a:t>If BoP surplus- RBI should purchase those $$ (</a:t>
            </a:r>
            <a:r>
              <a:rPr lang="en-US" dirty="0" err="1" smtClean="0"/>
              <a:t>Mill.USD</a:t>
            </a:r>
            <a:r>
              <a:rPr lang="en-US" dirty="0" smtClean="0"/>
              <a:t>)</a:t>
            </a:r>
            <a:endParaRPr lang="en-US" dirty="0"/>
          </a:p>
        </p:txBody>
      </p:sp>
    </p:spTree>
    <p:extLst>
      <p:ext uri="{BB962C8B-B14F-4D97-AF65-F5344CB8AC3E}">
        <p14:creationId xmlns:p14="http://schemas.microsoft.com/office/powerpoint/2010/main" val="2667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46871" y="966157"/>
            <a:ext cx="10545568" cy="5158597"/>
          </a:xfrm>
          <a:prstGeom prst="rect">
            <a:avLst/>
          </a:prstGeom>
        </p:spPr>
      </p:pic>
      <p:sp>
        <p:nvSpPr>
          <p:cNvPr id="3" name="Title 2"/>
          <p:cNvSpPr>
            <a:spLocks noGrp="1"/>
          </p:cNvSpPr>
          <p:nvPr>
            <p:ph type="title"/>
          </p:nvPr>
        </p:nvSpPr>
        <p:spPr/>
        <p:txBody>
          <a:bodyPr>
            <a:normAutofit fontScale="90000"/>
          </a:bodyPr>
          <a:lstStyle/>
          <a:p>
            <a:r>
              <a:rPr lang="en-US" dirty="0" smtClean="0"/>
              <a:t>RBI Forex reserve Gradually augmented</a:t>
            </a:r>
            <a:endParaRPr lang="en-US" dirty="0"/>
          </a:p>
        </p:txBody>
      </p:sp>
    </p:spTree>
    <p:extLst>
      <p:ext uri="{BB962C8B-B14F-4D97-AF65-F5344CB8AC3E}">
        <p14:creationId xmlns:p14="http://schemas.microsoft.com/office/powerpoint/2010/main" val="24570122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5318" y="262615"/>
            <a:ext cx="5608806" cy="6332769"/>
          </a:xfrm>
          <a:prstGeom prst="rect">
            <a:avLst/>
          </a:prstGeom>
        </p:spPr>
      </p:pic>
      <p:sp>
        <p:nvSpPr>
          <p:cNvPr id="6" name="TextBox 5"/>
          <p:cNvSpPr txBox="1"/>
          <p:nvPr/>
        </p:nvSpPr>
        <p:spPr>
          <a:xfrm>
            <a:off x="6659594" y="920620"/>
            <a:ext cx="5305244" cy="5016758"/>
          </a:xfrm>
          <a:prstGeom prst="rect">
            <a:avLst/>
          </a:prstGeom>
          <a:solidFill>
            <a:srgbClr val="FF9999"/>
          </a:solidFill>
        </p:spPr>
        <p:txBody>
          <a:bodyPr wrap="square" rtlCol="0">
            <a:spAutoFit/>
          </a:bodyPr>
          <a:lstStyle/>
          <a:p>
            <a:pPr marL="457200" indent="-457200">
              <a:buFont typeface="Arial" panose="020B0604020202020204" pitchFamily="34" charset="0"/>
              <a:buChar char="•"/>
            </a:pPr>
            <a:r>
              <a:rPr lang="en-US" sz="3200" dirty="0" smtClean="0">
                <a:latin typeface="Franklin Gothic Medium" panose="020B0603020102020204" pitchFamily="34" charset="0"/>
              </a:rPr>
              <a:t>India’s Forex components: Foreign currency, Gold, SDR, Reserve Tranche Position (RTP) </a:t>
            </a:r>
          </a:p>
          <a:p>
            <a:pPr marL="457200" indent="-457200">
              <a:buFont typeface="Arial" panose="020B0604020202020204" pitchFamily="34" charset="0"/>
              <a:buChar char="•"/>
            </a:pPr>
            <a:r>
              <a:rPr lang="en-US" sz="3200" dirty="0" smtClean="0">
                <a:latin typeface="Franklin Gothic Medium" panose="020B0603020102020204" pitchFamily="34" charset="0"/>
              </a:rPr>
              <a:t>Among the major economies with current account deficit, India is the second largest foreign exchange reserve holder after Brazil</a:t>
            </a:r>
          </a:p>
        </p:txBody>
      </p:sp>
      <p:sp>
        <p:nvSpPr>
          <p:cNvPr id="2" name="Down Arrow 1"/>
          <p:cNvSpPr/>
          <p:nvPr/>
        </p:nvSpPr>
        <p:spPr>
          <a:xfrm>
            <a:off x="4123944" y="1161288"/>
            <a:ext cx="320040" cy="42885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788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85250" y="3477419"/>
            <a:ext cx="2857500" cy="2143125"/>
          </a:xfrm>
        </p:spPr>
      </p:pic>
      <p:sp>
        <p:nvSpPr>
          <p:cNvPr id="3" name="Content Placeholder 2"/>
          <p:cNvSpPr>
            <a:spLocks noGrp="1"/>
          </p:cNvSpPr>
          <p:nvPr>
            <p:ph idx="1"/>
          </p:nvPr>
        </p:nvSpPr>
        <p:spPr/>
        <p:txBody>
          <a:bodyPr>
            <a:normAutofit fontScale="92500" lnSpcReduction="10000"/>
          </a:bodyPr>
          <a:lstStyle/>
          <a:p>
            <a:r>
              <a:rPr lang="en-US" dirty="0" smtClean="0"/>
              <a:t>Chinese “Mercantile Policy”</a:t>
            </a:r>
          </a:p>
          <a:p>
            <a:r>
              <a:rPr lang="en-US" dirty="0" smtClean="0"/>
              <a:t>Imports restrained (</a:t>
            </a:r>
            <a:r>
              <a:rPr lang="en-US" dirty="0" smtClean="0">
                <a:solidFill>
                  <a:srgbClr val="FFC000"/>
                </a:solidFill>
              </a:rPr>
              <a:t>L6/P1.pptx</a:t>
            </a:r>
            <a:r>
              <a:rPr lang="en-US" dirty="0" smtClean="0"/>
              <a:t>)</a:t>
            </a:r>
          </a:p>
          <a:p>
            <a:pPr lvl="1"/>
            <a:r>
              <a:rPr lang="en-US" dirty="0" smtClean="0">
                <a:solidFill>
                  <a:srgbClr val="FFC000"/>
                </a:solidFill>
              </a:rPr>
              <a:t>IT:</a:t>
            </a:r>
            <a:r>
              <a:rPr lang="en-US" dirty="0" smtClean="0"/>
              <a:t> SOE control market</a:t>
            </a:r>
          </a:p>
          <a:p>
            <a:pPr lvl="1"/>
            <a:r>
              <a:rPr lang="en-US" dirty="0" err="1" smtClean="0">
                <a:solidFill>
                  <a:srgbClr val="FFC000"/>
                </a:solidFill>
              </a:rPr>
              <a:t>Pharma</a:t>
            </a:r>
            <a:r>
              <a:rPr lang="en-US" dirty="0" smtClean="0"/>
              <a:t>: inordinate delay in clearance</a:t>
            </a:r>
          </a:p>
          <a:p>
            <a:pPr lvl="1"/>
            <a:r>
              <a:rPr lang="en-US" dirty="0" smtClean="0">
                <a:solidFill>
                  <a:srgbClr val="FFC000"/>
                </a:solidFill>
              </a:rPr>
              <a:t>Food</a:t>
            </a:r>
            <a:r>
              <a:rPr lang="en-US" dirty="0" smtClean="0"/>
              <a:t>: SPS agreement.</a:t>
            </a:r>
          </a:p>
          <a:p>
            <a:pPr lvl="1"/>
            <a:r>
              <a:rPr lang="en-US" dirty="0" smtClean="0">
                <a:solidFill>
                  <a:srgbClr val="FFC000"/>
                </a:solidFill>
              </a:rPr>
              <a:t>MFG</a:t>
            </a:r>
            <a:r>
              <a:rPr lang="en-US" dirty="0" smtClean="0"/>
              <a:t>: domestic too cheap</a:t>
            </a:r>
          </a:p>
          <a:p>
            <a:r>
              <a:rPr lang="en-US" dirty="0" smtClean="0">
                <a:solidFill>
                  <a:srgbClr val="FFC000"/>
                </a:solidFill>
              </a:rPr>
              <a:t>Exports promoted:</a:t>
            </a:r>
            <a:r>
              <a:rPr lang="en-US" dirty="0" smtClean="0"/>
              <a:t> SOE get cheap loans, subsidies, tech-piracy neglected;  coal-steel-rare earth, Labour abuse.</a:t>
            </a:r>
            <a:endParaRPr lang="en-US" dirty="0"/>
          </a:p>
        </p:txBody>
      </p:sp>
      <p:sp>
        <p:nvSpPr>
          <p:cNvPr id="2" name="Title 1"/>
          <p:cNvSpPr>
            <a:spLocks noGrp="1"/>
          </p:cNvSpPr>
          <p:nvPr>
            <p:ph type="title"/>
          </p:nvPr>
        </p:nvSpPr>
        <p:spPr/>
        <p:txBody>
          <a:bodyPr/>
          <a:lstStyle/>
          <a:p>
            <a:r>
              <a:rPr lang="en-US" dirty="0" smtClean="0"/>
              <a:t>China ~4 trillion$</a:t>
            </a:r>
            <a:br>
              <a:rPr lang="en-US" dirty="0" smtClean="0"/>
            </a:br>
            <a:r>
              <a:rPr lang="en-US" dirty="0" smtClean="0"/>
              <a:t>HOW?</a:t>
            </a:r>
            <a:endParaRPr lang="en-US" dirty="0"/>
          </a:p>
        </p:txBody>
      </p:sp>
      <p:sp>
        <p:nvSpPr>
          <p:cNvPr id="4" name="Text Placeholder 3"/>
          <p:cNvSpPr>
            <a:spLocks noGrp="1"/>
          </p:cNvSpPr>
          <p:nvPr>
            <p:ph type="body" sz="quarter" idx="13"/>
          </p:nvPr>
        </p:nvSpPr>
        <p:spPr/>
        <p:txBody>
          <a:bodyPr/>
          <a:lstStyle/>
          <a:p>
            <a:r>
              <a:rPr lang="en-US" dirty="0" smtClean="0"/>
              <a:t>Forex reserve</a:t>
            </a:r>
            <a:endParaRPr lang="en-US" dirty="0"/>
          </a:p>
        </p:txBody>
      </p:sp>
    </p:spTree>
    <p:extLst>
      <p:ext uri="{BB962C8B-B14F-4D97-AF65-F5344CB8AC3E}">
        <p14:creationId xmlns:p14="http://schemas.microsoft.com/office/powerpoint/2010/main" val="26131942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Child labors in bubble wrap factory</a:t>
            </a:r>
            <a:endParaRPr lang="en-US" dirty="0"/>
          </a:p>
        </p:txBody>
      </p:sp>
      <p:pic>
        <p:nvPicPr>
          <p:cNvPr id="13" name="Content Placeholder 12"/>
          <p:cNvPicPr>
            <a:picLocks noGrp="1" noChangeAspect="1"/>
          </p:cNvPicPr>
          <p:nvPr>
            <p:ph sz="half" idx="2"/>
          </p:nvPr>
        </p:nvPicPr>
        <p:blipFill>
          <a:blip r:embed="rId2"/>
          <a:stretch>
            <a:fillRect/>
          </a:stretch>
        </p:blipFill>
        <p:spPr>
          <a:xfrm>
            <a:off x="839788" y="1623058"/>
            <a:ext cx="5157787" cy="4199260"/>
          </a:xfrm>
          <a:prstGeom prst="rect">
            <a:avLst/>
          </a:prstGeom>
        </p:spPr>
      </p:pic>
      <p:pic>
        <p:nvPicPr>
          <p:cNvPr id="14" name="Content Placeholder 13"/>
          <p:cNvPicPr>
            <a:picLocks noGrp="1" noChangeAspect="1"/>
          </p:cNvPicPr>
          <p:nvPr>
            <p:ph sz="quarter" idx="4"/>
          </p:nvPr>
        </p:nvPicPr>
        <p:blipFill>
          <a:blip r:embed="rId3"/>
          <a:stretch>
            <a:fillRect/>
          </a:stretch>
        </p:blipFill>
        <p:spPr>
          <a:xfrm>
            <a:off x="6427743" y="1947392"/>
            <a:ext cx="4694327" cy="3528366"/>
          </a:xfrm>
          <a:prstGeom prst="rect">
            <a:avLst/>
          </a:prstGeom>
        </p:spPr>
      </p:pic>
      <p:sp>
        <p:nvSpPr>
          <p:cNvPr id="12" name="Text Placeholder 11"/>
          <p:cNvSpPr>
            <a:spLocks noGrp="1"/>
          </p:cNvSpPr>
          <p:nvPr>
            <p:ph type="body" idx="13"/>
          </p:nvPr>
        </p:nvSpPr>
        <p:spPr/>
        <p:txBody>
          <a:bodyPr/>
          <a:lstStyle/>
          <a:p>
            <a:r>
              <a:rPr lang="en-US" dirty="0" smtClean="0"/>
              <a:t>Bunk beds in Motorola co.</a:t>
            </a:r>
          </a:p>
          <a:p>
            <a:r>
              <a:rPr lang="en-US" dirty="0" smtClean="0"/>
              <a:t>Double shift, pay rent</a:t>
            </a:r>
            <a:endParaRPr lang="en-US" dirty="0"/>
          </a:p>
        </p:txBody>
      </p:sp>
    </p:spTree>
    <p:extLst>
      <p:ext uri="{BB962C8B-B14F-4D97-AF65-F5344CB8AC3E}">
        <p14:creationId xmlns:p14="http://schemas.microsoft.com/office/powerpoint/2010/main" val="3609659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Bring ur own bowls in canteen, pay for food</a:t>
            </a:r>
            <a:endParaRPr lang="en-US" dirty="0"/>
          </a:p>
        </p:txBody>
      </p:sp>
      <p:pic>
        <p:nvPicPr>
          <p:cNvPr id="6" name="Content Placeholder 5"/>
          <p:cNvPicPr>
            <a:picLocks noGrp="1" noChangeAspect="1"/>
          </p:cNvPicPr>
          <p:nvPr>
            <p:ph sz="half" idx="2"/>
          </p:nvPr>
        </p:nvPicPr>
        <p:blipFill>
          <a:blip r:embed="rId2"/>
          <a:stretch>
            <a:fillRect/>
          </a:stretch>
        </p:blipFill>
        <p:spPr>
          <a:xfrm>
            <a:off x="1094380" y="1649868"/>
            <a:ext cx="4648603" cy="4145639"/>
          </a:xfrm>
          <a:prstGeom prst="rect">
            <a:avLst/>
          </a:prstGeom>
        </p:spPr>
      </p:pic>
      <p:pic>
        <p:nvPicPr>
          <p:cNvPr id="7" name="Content Placeholder 6"/>
          <p:cNvPicPr>
            <a:picLocks noGrp="1" noChangeAspect="1"/>
          </p:cNvPicPr>
          <p:nvPr>
            <p:ph sz="quarter" idx="4"/>
          </p:nvPr>
        </p:nvPicPr>
        <p:blipFill>
          <a:blip r:embed="rId3"/>
          <a:stretch>
            <a:fillRect/>
          </a:stretch>
        </p:blipFill>
        <p:spPr>
          <a:xfrm>
            <a:off x="6196013" y="1620682"/>
            <a:ext cx="5157787" cy="4181786"/>
          </a:xfrm>
          <a:prstGeom prst="rect">
            <a:avLst/>
          </a:prstGeom>
        </p:spPr>
      </p:pic>
      <p:sp>
        <p:nvSpPr>
          <p:cNvPr id="5" name="Text Placeholder 4"/>
          <p:cNvSpPr>
            <a:spLocks noGrp="1"/>
          </p:cNvSpPr>
          <p:nvPr>
            <p:ph type="body" idx="13"/>
          </p:nvPr>
        </p:nvSpPr>
        <p:spPr>
          <a:xfrm>
            <a:off x="6196013" y="94906"/>
            <a:ext cx="5157787" cy="1413854"/>
          </a:xfrm>
        </p:spPr>
        <p:txBody>
          <a:bodyPr/>
          <a:lstStyle/>
          <a:p>
            <a:r>
              <a:rPr lang="en-US" sz="2800" dirty="0" smtClean="0"/>
              <a:t>75% of world toys, 35 lakh employed, 10 lakh injured (‘09)</a:t>
            </a:r>
          </a:p>
          <a:p>
            <a:r>
              <a:rPr lang="en-US" sz="2800" dirty="0" smtClean="0"/>
              <a:t>No social security</a:t>
            </a:r>
            <a:endParaRPr lang="en-US" sz="2800" dirty="0"/>
          </a:p>
        </p:txBody>
      </p:sp>
    </p:spTree>
    <p:extLst>
      <p:ext uri="{BB962C8B-B14F-4D97-AF65-F5344CB8AC3E}">
        <p14:creationId xmlns:p14="http://schemas.microsoft.com/office/powerpoint/2010/main" val="41537873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865632" y="820552"/>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a:xfrm>
            <a:off x="8637588" y="6262688"/>
            <a:ext cx="2743200" cy="365125"/>
          </a:xfrm>
        </p:spPr>
        <p:txBody>
          <a:bodyPr/>
          <a:lstStyle/>
          <a:p>
            <a:pPr>
              <a:defRPr/>
            </a:pPr>
            <a:fld id="{DCD3E3AB-E4C3-4AA5-9129-C83B3B5914D8}" type="slidenum">
              <a:rPr lang="en-US"/>
              <a:pPr>
                <a:defRPr/>
              </a:pPr>
              <a:t>5</a:t>
            </a:fld>
            <a:endParaRPr lang="en-US" dirty="0"/>
          </a:p>
        </p:txBody>
      </p:sp>
      <p:sp>
        <p:nvSpPr>
          <p:cNvPr id="11" name="Title 10"/>
          <p:cNvSpPr>
            <a:spLocks noGrp="1"/>
          </p:cNvSpPr>
          <p:nvPr>
            <p:ph type="title"/>
          </p:nvPr>
        </p:nvSpPr>
        <p:spPr>
          <a:xfrm>
            <a:off x="865188" y="0"/>
            <a:ext cx="10515600" cy="701675"/>
          </a:xfrm>
        </p:spPr>
        <p:txBody>
          <a:bodyPr rtlCol="0">
            <a:normAutofit fontScale="90000"/>
          </a:bodyPr>
          <a:lstStyle/>
          <a:p>
            <a:pPr fontAlgn="auto">
              <a:spcAft>
                <a:spcPts val="0"/>
              </a:spcAft>
              <a:defRPr/>
            </a:pPr>
            <a:r>
              <a:rPr lang="en-US" dirty="0" smtClean="0"/>
              <a:t>Types of companies: </a:t>
            </a:r>
            <a:r>
              <a:rPr lang="en-US" dirty="0" err="1" smtClean="0"/>
              <a:t>Mayaram</a:t>
            </a:r>
            <a:r>
              <a:rPr lang="en-US" dirty="0" smtClean="0"/>
              <a:t> FII</a:t>
            </a:r>
            <a:endParaRPr lang="en-US" dirty="0"/>
          </a:p>
        </p:txBody>
      </p:sp>
      <p:sp>
        <p:nvSpPr>
          <p:cNvPr id="8" name="TextBox 7"/>
          <p:cNvSpPr txBox="1"/>
          <p:nvPr/>
        </p:nvSpPr>
        <p:spPr>
          <a:xfrm>
            <a:off x="7830312" y="1452417"/>
            <a:ext cx="3675888" cy="1838801"/>
          </a:xfrm>
          <a:prstGeom prst="downArrowCallout">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3600" dirty="0" smtClean="0">
                <a:solidFill>
                  <a:schemeClr val="tx1">
                    <a:lumMod val="85000"/>
                    <a:lumOff val="15000"/>
                  </a:schemeClr>
                </a:solidFill>
                <a:latin typeface="Franklin Gothic Heavy" panose="020B0903020102020204" pitchFamily="34" charset="0"/>
              </a:rPr>
              <a:t>10% or more FDI</a:t>
            </a:r>
          </a:p>
          <a:p>
            <a:r>
              <a:rPr lang="en-US" sz="3600" dirty="0" smtClean="0">
                <a:solidFill>
                  <a:schemeClr val="tx1">
                    <a:lumMod val="85000"/>
                    <a:lumOff val="15000"/>
                  </a:schemeClr>
                </a:solidFill>
                <a:latin typeface="Franklin Gothic Heavy" panose="020B0903020102020204" pitchFamily="34" charset="0"/>
              </a:rPr>
              <a:t>&lt;10</a:t>
            </a:r>
            <a:r>
              <a:rPr lang="en-US" sz="3600" smtClean="0">
                <a:solidFill>
                  <a:schemeClr val="tx1">
                    <a:lumMod val="85000"/>
                    <a:lumOff val="15000"/>
                  </a:schemeClr>
                </a:solidFill>
                <a:latin typeface="Franklin Gothic Heavy" panose="020B0903020102020204" pitchFamily="34" charset="0"/>
              </a:rPr>
              <a:t>: FPI (FII)</a:t>
            </a:r>
            <a:endParaRPr lang="en-US" sz="3600" dirty="0">
              <a:solidFill>
                <a:schemeClr val="tx1">
                  <a:lumMod val="85000"/>
                  <a:lumOff val="15000"/>
                </a:schemeClr>
              </a:solidFill>
              <a:latin typeface="Franklin Gothic Heavy" panose="020B0903020102020204" pitchFamily="34" charset="0"/>
            </a:endParaRPr>
          </a:p>
        </p:txBody>
      </p:sp>
      <p:sp>
        <p:nvSpPr>
          <p:cNvPr id="9" name="TextBox 8"/>
          <p:cNvSpPr txBox="1"/>
          <p:nvPr/>
        </p:nvSpPr>
        <p:spPr>
          <a:xfrm>
            <a:off x="3913632" y="5244921"/>
            <a:ext cx="4723956" cy="1200329"/>
          </a:xfrm>
          <a:prstGeom prst="rightArrowCallout">
            <a:avLst>
              <a:gd name="adj1" fmla="val 25000"/>
              <a:gd name="adj2" fmla="val 25000"/>
              <a:gd name="adj3" fmla="val 25000"/>
              <a:gd name="adj4" fmla="val 75236"/>
            </a:avLst>
          </a:prstGeom>
          <a:solidFill>
            <a:srgbClr val="FFC000"/>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3600" dirty="0" smtClean="0">
                <a:solidFill>
                  <a:schemeClr val="tx1">
                    <a:lumMod val="85000"/>
                    <a:lumOff val="15000"/>
                  </a:schemeClr>
                </a:solidFill>
                <a:latin typeface="Franklin Gothic Heavy" panose="020B0903020102020204" pitchFamily="34" charset="0"/>
              </a:rPr>
              <a:t>Any investment FDI</a:t>
            </a:r>
            <a:endParaRPr lang="en-US" sz="3600" dirty="0">
              <a:solidFill>
                <a:schemeClr val="tx1">
                  <a:lumMod val="85000"/>
                  <a:lumOff val="15000"/>
                </a:schemeClr>
              </a:solidFill>
              <a:latin typeface="Franklin Gothic Heavy" panose="020B0903020102020204" pitchFamily="34" charset="0"/>
            </a:endParaRPr>
          </a:p>
        </p:txBody>
      </p:sp>
    </p:spTree>
    <p:extLst>
      <p:ext uri="{BB962C8B-B14F-4D97-AF65-F5344CB8AC3E}">
        <p14:creationId xmlns:p14="http://schemas.microsoft.com/office/powerpoint/2010/main" val="114568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7836434" y="3478891"/>
            <a:ext cx="4104741" cy="2876189"/>
          </a:xfrm>
          <a:prstGeom prst="rect">
            <a:avLst/>
          </a:prstGeom>
        </p:spPr>
      </p:pic>
      <p:sp>
        <p:nvSpPr>
          <p:cNvPr id="3" name="Content Placeholder 2"/>
          <p:cNvSpPr>
            <a:spLocks noGrp="1"/>
          </p:cNvSpPr>
          <p:nvPr>
            <p:ph idx="1"/>
          </p:nvPr>
        </p:nvSpPr>
        <p:spPr/>
        <p:txBody>
          <a:bodyPr>
            <a:normAutofit lnSpcReduction="10000"/>
          </a:bodyPr>
          <a:lstStyle/>
          <a:p>
            <a:r>
              <a:rPr lang="en-US" dirty="0" err="1" smtClean="0"/>
              <a:t>Foxconn</a:t>
            </a:r>
            <a:r>
              <a:rPr lang="en-US" dirty="0" smtClean="0"/>
              <a:t>- </a:t>
            </a:r>
            <a:r>
              <a:rPr lang="en-US" dirty="0" err="1" smtClean="0"/>
              <a:t>iphone</a:t>
            </a:r>
            <a:r>
              <a:rPr lang="en-US" dirty="0" smtClean="0"/>
              <a:t> maker company, Henan province. &gt;2 lakh migrants</a:t>
            </a:r>
          </a:p>
          <a:p>
            <a:r>
              <a:rPr lang="en-US" dirty="0" smtClean="0"/>
              <a:t>Toilet </a:t>
            </a:r>
            <a:r>
              <a:rPr lang="en-US" dirty="0"/>
              <a:t>break “need written permit” from foreman</a:t>
            </a:r>
          </a:p>
          <a:p>
            <a:r>
              <a:rPr lang="en-US" dirty="0" smtClean="0"/>
              <a:t>Overtime usually not given. ~15 </a:t>
            </a:r>
            <a:r>
              <a:rPr lang="en-US" dirty="0" err="1" smtClean="0"/>
              <a:t>hrs</a:t>
            </a:r>
            <a:r>
              <a:rPr lang="en-US" dirty="0" smtClean="0"/>
              <a:t> a day</a:t>
            </a:r>
          </a:p>
          <a:p>
            <a:r>
              <a:rPr lang="en-US" dirty="0"/>
              <a:t>Monthly salary: ~$</a:t>
            </a:r>
            <a:r>
              <a:rPr lang="en-US" dirty="0" smtClean="0"/>
              <a:t>250, but nothing left to send @home.</a:t>
            </a:r>
          </a:p>
          <a:p>
            <a:r>
              <a:rPr lang="en-US" dirty="0" smtClean="0"/>
              <a:t>But for company, </a:t>
            </a:r>
            <a:r>
              <a:rPr lang="en-US" dirty="0" err="1" smtClean="0"/>
              <a:t>labour</a:t>
            </a:r>
            <a:r>
              <a:rPr lang="en-US" dirty="0" smtClean="0"/>
              <a:t> cost minimal.</a:t>
            </a:r>
            <a:endParaRPr lang="en-US" dirty="0"/>
          </a:p>
        </p:txBody>
      </p:sp>
      <p:sp>
        <p:nvSpPr>
          <p:cNvPr id="4" name="Title 3"/>
          <p:cNvSpPr>
            <a:spLocks noGrp="1"/>
          </p:cNvSpPr>
          <p:nvPr>
            <p:ph type="title"/>
          </p:nvPr>
        </p:nvSpPr>
        <p:spPr/>
        <p:txBody>
          <a:bodyPr/>
          <a:lstStyle/>
          <a:p>
            <a:r>
              <a:rPr lang="en-US" dirty="0" smtClean="0"/>
              <a:t>Labour abuse</a:t>
            </a:r>
            <a:endParaRPr lang="en-US" dirty="0"/>
          </a:p>
        </p:txBody>
      </p:sp>
      <p:sp>
        <p:nvSpPr>
          <p:cNvPr id="5" name="Text Placeholder 4"/>
          <p:cNvSpPr>
            <a:spLocks noGrp="1"/>
          </p:cNvSpPr>
          <p:nvPr>
            <p:ph type="body" sz="quarter" idx="13"/>
          </p:nvPr>
        </p:nvSpPr>
        <p:spPr/>
        <p:txBody>
          <a:bodyPr/>
          <a:lstStyle/>
          <a:p>
            <a:r>
              <a:rPr lang="en-US" dirty="0" smtClean="0"/>
              <a:t>China</a:t>
            </a:r>
            <a:endParaRPr lang="en-US" dirty="0"/>
          </a:p>
        </p:txBody>
      </p:sp>
    </p:spTree>
    <p:extLst>
      <p:ext uri="{BB962C8B-B14F-4D97-AF65-F5344CB8AC3E}">
        <p14:creationId xmlns:p14="http://schemas.microsoft.com/office/powerpoint/2010/main" val="14420122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742950" indent="-742950">
              <a:buFont typeface="+mj-lt"/>
              <a:buAutoNum type="arabicPeriod"/>
            </a:pPr>
            <a:r>
              <a:rPr lang="en-US" strike="sngStrike" dirty="0" smtClean="0"/>
              <a:t>Cost of production low (environment / </a:t>
            </a:r>
            <a:r>
              <a:rPr lang="en-US" strike="sngStrike" dirty="0" err="1" smtClean="0"/>
              <a:t>labour</a:t>
            </a:r>
            <a:r>
              <a:rPr lang="en-US" strike="sngStrike" dirty="0" smtClean="0"/>
              <a:t> abuse, Piracy)</a:t>
            </a:r>
          </a:p>
          <a:p>
            <a:pPr marL="742950" indent="-742950">
              <a:buFont typeface="+mj-lt"/>
              <a:buAutoNum type="arabicPeriod"/>
            </a:pPr>
            <a:r>
              <a:rPr lang="en-US" dirty="0" smtClean="0"/>
              <a:t>Undervalued </a:t>
            </a:r>
            <a:r>
              <a:rPr lang="en-US" dirty="0" err="1" smtClean="0"/>
              <a:t>yuan</a:t>
            </a:r>
            <a:endParaRPr lang="en-US" dirty="0" smtClean="0"/>
          </a:p>
          <a:p>
            <a:pPr marL="742950" indent="-742950">
              <a:buFont typeface="+mj-lt"/>
              <a:buAutoNum type="arabicPeriod"/>
            </a:pPr>
            <a:endParaRPr lang="en-US" dirty="0"/>
          </a:p>
        </p:txBody>
      </p:sp>
      <p:sp>
        <p:nvSpPr>
          <p:cNvPr id="6" name="Title 5"/>
          <p:cNvSpPr>
            <a:spLocks noGrp="1"/>
          </p:cNvSpPr>
          <p:nvPr>
            <p:ph type="title"/>
          </p:nvPr>
        </p:nvSpPr>
        <p:spPr/>
        <p:txBody>
          <a:bodyPr/>
          <a:lstStyle/>
          <a:p>
            <a:r>
              <a:rPr lang="en-US" dirty="0" smtClean="0"/>
              <a:t>China leads in exports: how?</a:t>
            </a:r>
            <a:endParaRPr lang="en-US" dirty="0"/>
          </a:p>
        </p:txBody>
      </p:sp>
      <p:sp>
        <p:nvSpPr>
          <p:cNvPr id="8" name="Text Placeholder 7"/>
          <p:cNvSpPr>
            <a:spLocks noGrp="1"/>
          </p:cNvSpPr>
          <p:nvPr>
            <p:ph type="body" sz="quarter" idx="13"/>
          </p:nvPr>
        </p:nvSpPr>
        <p:spPr/>
        <p:txBody>
          <a:bodyPr/>
          <a:lstStyle/>
          <a:p>
            <a:endParaRPr lang="en-US" dirty="0"/>
          </a:p>
        </p:txBody>
      </p:sp>
      <p:pic>
        <p:nvPicPr>
          <p:cNvPr id="10" name="Content Placeholder 9"/>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97950" y="3385344"/>
            <a:ext cx="2857500" cy="2143125"/>
          </a:xfrm>
          <a:prstGeom prst="rect">
            <a:avLst/>
          </a:prstGeom>
        </p:spPr>
      </p:pic>
    </p:spTree>
    <p:extLst>
      <p:ext uri="{BB962C8B-B14F-4D97-AF65-F5344CB8AC3E}">
        <p14:creationId xmlns:p14="http://schemas.microsoft.com/office/powerpoint/2010/main" val="32442540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12448"/>
            <a:ext cx="10515600" cy="4866467"/>
          </a:xfrm>
          <a:prstGeom prst="rect">
            <a:avLst/>
          </a:prstGeom>
        </p:spPr>
      </p:pic>
      <p:sp>
        <p:nvSpPr>
          <p:cNvPr id="3" name="Title 2"/>
          <p:cNvSpPr>
            <a:spLocks noGrp="1"/>
          </p:cNvSpPr>
          <p:nvPr>
            <p:ph type="title"/>
          </p:nvPr>
        </p:nvSpPr>
        <p:spPr/>
        <p:txBody>
          <a:bodyPr>
            <a:noAutofit/>
          </a:bodyPr>
          <a:lstStyle/>
          <a:p>
            <a:r>
              <a:rPr lang="en-US" dirty="0" smtClean="0"/>
              <a:t>In a free market economy with no intervention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0" y="4714874"/>
            <a:ext cx="2857500" cy="21431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53154"/>
            <a:ext cx="2275509" cy="2104845"/>
          </a:xfrm>
          <a:prstGeom prst="rect">
            <a:avLst/>
          </a:prstGeom>
        </p:spPr>
      </p:pic>
      <p:pic>
        <p:nvPicPr>
          <p:cNvPr id="8" name="Picture 7"/>
          <p:cNvPicPr>
            <a:picLocks noChangeAspect="1"/>
          </p:cNvPicPr>
          <p:nvPr/>
        </p:nvPicPr>
        <p:blipFill>
          <a:blip r:embed="rId5"/>
          <a:stretch>
            <a:fillRect/>
          </a:stretch>
        </p:blipFill>
        <p:spPr>
          <a:xfrm>
            <a:off x="9974471" y="3381435"/>
            <a:ext cx="1950889" cy="137171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154" y="3533954"/>
            <a:ext cx="1219200" cy="12192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8308" y="1163576"/>
            <a:ext cx="1769225" cy="1769225"/>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2966" y="1708073"/>
            <a:ext cx="1769225" cy="176922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4088" y="2365113"/>
            <a:ext cx="1769225" cy="176922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8457" y="2593097"/>
            <a:ext cx="1219200" cy="12192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2944" y="2936081"/>
            <a:ext cx="1219200" cy="12192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8324" y="3602249"/>
            <a:ext cx="1219200" cy="1219200"/>
          </a:xfrm>
          <a:prstGeom prst="rect">
            <a:avLst/>
          </a:prstGeom>
        </p:spPr>
      </p:pic>
      <p:sp>
        <p:nvSpPr>
          <p:cNvPr id="20" name="Rectangle 19"/>
          <p:cNvSpPr/>
          <p:nvPr/>
        </p:nvSpPr>
        <p:spPr>
          <a:xfrm>
            <a:off x="4315852" y="2932801"/>
            <a:ext cx="3906487" cy="3877411"/>
          </a:xfrm>
          <a:prstGeom prst="rect">
            <a:avLst/>
          </a:prstGeom>
          <a:solidFill>
            <a:schemeClr val="accent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Franklin Gothic Medium Cond" panose="020B0606030402020204" pitchFamily="34" charset="0"/>
              </a:rPr>
              <a:t>$1 =6 Yuan</a:t>
            </a:r>
          </a:p>
          <a:p>
            <a:pPr algn="ctr"/>
            <a:r>
              <a:rPr lang="en-US" sz="4800" dirty="0" smtClean="0">
                <a:latin typeface="Franklin Gothic Medium Cond" panose="020B0606030402020204" pitchFamily="34" charset="0"/>
              </a:rPr>
              <a:t>Eventually</a:t>
            </a:r>
          </a:p>
          <a:p>
            <a:pPr algn="ctr"/>
            <a:r>
              <a:rPr lang="en-US" sz="4800" dirty="0" smtClean="0">
                <a:latin typeface="Franklin Gothic Medium Cond" panose="020B0606030402020204" pitchFamily="34" charset="0"/>
              </a:rPr>
              <a:t>$</a:t>
            </a:r>
            <a:r>
              <a:rPr lang="en-US" sz="4800" dirty="0" smtClean="0">
                <a:latin typeface="Franklin Gothic Medium Cond" panose="020B0606030402020204" pitchFamily="34" charset="0"/>
              </a:rPr>
              <a:t>1 = </a:t>
            </a:r>
            <a:r>
              <a:rPr lang="en-US" sz="4800" dirty="0" smtClean="0">
                <a:latin typeface="Franklin Gothic Medium Cond" panose="020B0606030402020204" pitchFamily="34" charset="0"/>
              </a:rPr>
              <a:t>1 Yuan</a:t>
            </a:r>
          </a:p>
          <a:p>
            <a:pPr algn="ctr"/>
            <a:r>
              <a:rPr lang="en-US" sz="4800" dirty="0" smtClean="0">
                <a:latin typeface="Franklin Gothic Medium Cond" panose="020B0606030402020204" pitchFamily="34" charset="0"/>
              </a:rPr>
              <a:t>$1= 0.5 Yuan</a:t>
            </a:r>
          </a:p>
          <a:p>
            <a:pPr algn="ctr"/>
            <a:r>
              <a:rPr lang="en-US" sz="4800" dirty="0" smtClean="0">
                <a:latin typeface="Franklin Gothic Medium Cond" panose="020B0606030402020204" pitchFamily="34" charset="0"/>
              </a:rPr>
              <a:t>….</a:t>
            </a:r>
            <a:endParaRPr lang="en-US" sz="4800" dirty="0">
              <a:latin typeface="Franklin Gothic Medium Cond" panose="020B0606030402020204" pitchFamily="34" charset="0"/>
            </a:endParaRPr>
          </a:p>
        </p:txBody>
      </p:sp>
    </p:spTree>
    <p:extLst>
      <p:ext uri="{BB962C8B-B14F-4D97-AF65-F5344CB8AC3E}">
        <p14:creationId xmlns:p14="http://schemas.microsoft.com/office/powerpoint/2010/main" val="247094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9"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9"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12448"/>
            <a:ext cx="10515600" cy="4866467"/>
          </a:xfrm>
          <a:prstGeom prst="rect">
            <a:avLst/>
          </a:prstGeom>
        </p:spPr>
      </p:pic>
      <p:sp>
        <p:nvSpPr>
          <p:cNvPr id="3" name="Title 2"/>
          <p:cNvSpPr>
            <a:spLocks noGrp="1"/>
          </p:cNvSpPr>
          <p:nvPr>
            <p:ph type="title"/>
          </p:nvPr>
        </p:nvSpPr>
        <p:spPr/>
        <p:txBody>
          <a:bodyPr>
            <a:noAutofit/>
          </a:bodyPr>
          <a:lstStyle/>
          <a:p>
            <a:r>
              <a:rPr lang="en-US" dirty="0" smtClean="0"/>
              <a:t>But China keeps </a:t>
            </a:r>
            <a:r>
              <a:rPr lang="en-US" dirty="0" err="1" smtClean="0"/>
              <a:t>yuan</a:t>
            </a:r>
            <a:r>
              <a:rPr lang="en-US" dirty="0" smtClean="0"/>
              <a:t> undervalued, HOW?</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0" y="4714874"/>
            <a:ext cx="2857500" cy="21431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53154"/>
            <a:ext cx="2275509" cy="2104845"/>
          </a:xfrm>
          <a:prstGeom prst="rect">
            <a:avLst/>
          </a:prstGeom>
        </p:spPr>
      </p:pic>
      <p:pic>
        <p:nvPicPr>
          <p:cNvPr id="8" name="Picture 7"/>
          <p:cNvPicPr>
            <a:picLocks noChangeAspect="1"/>
          </p:cNvPicPr>
          <p:nvPr/>
        </p:nvPicPr>
        <p:blipFill>
          <a:blip r:embed="rId5"/>
          <a:stretch>
            <a:fillRect/>
          </a:stretch>
        </p:blipFill>
        <p:spPr>
          <a:xfrm>
            <a:off x="10273530" y="3381435"/>
            <a:ext cx="1950889" cy="137171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154" y="3533954"/>
            <a:ext cx="1219200" cy="12192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8308" y="1163576"/>
            <a:ext cx="1769225" cy="1769225"/>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2966" y="1708073"/>
            <a:ext cx="1769225" cy="176922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4088" y="2365113"/>
            <a:ext cx="1769225" cy="176922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0824" y="3653424"/>
            <a:ext cx="1219200" cy="12192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5311" y="3996408"/>
            <a:ext cx="1219200" cy="12192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0691" y="4662576"/>
            <a:ext cx="1219200" cy="1219200"/>
          </a:xfrm>
          <a:prstGeom prst="rect">
            <a:avLst/>
          </a:prstGeom>
        </p:spPr>
      </p:pic>
      <p:sp>
        <p:nvSpPr>
          <p:cNvPr id="20" name="Rectangle 19"/>
          <p:cNvSpPr/>
          <p:nvPr/>
        </p:nvSpPr>
        <p:spPr>
          <a:xfrm rot="371164">
            <a:off x="3610261" y="3153662"/>
            <a:ext cx="4593762" cy="1526357"/>
          </a:xfrm>
          <a:prstGeom prst="rect">
            <a:avLst/>
          </a:prstGeom>
          <a:solidFill>
            <a:schemeClr val="accent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latin typeface="Franklin Gothic Medium Cond" panose="020B0606030402020204" pitchFamily="34" charset="0"/>
              </a:rPr>
              <a:t>$1 = 6 Yuan</a:t>
            </a:r>
          </a:p>
          <a:p>
            <a:pPr algn="ctr"/>
            <a:r>
              <a:rPr lang="en-US" sz="4800" dirty="0" smtClean="0">
                <a:latin typeface="Franklin Gothic Medium Cond" panose="020B0606030402020204" pitchFamily="34" charset="0"/>
              </a:rPr>
              <a:t>Good for exports</a:t>
            </a:r>
            <a:endParaRPr lang="en-US" sz="4800" dirty="0">
              <a:latin typeface="Franklin Gothic Medium Cond" panose="020B0606030402020204" pitchFamily="34" charset="0"/>
            </a:endParaRPr>
          </a:p>
        </p:txBody>
      </p:sp>
      <p:pic>
        <p:nvPicPr>
          <p:cNvPr id="16" name="Picture 15"/>
          <p:cNvPicPr>
            <a:picLocks noChangeAspect="1"/>
          </p:cNvPicPr>
          <p:nvPr/>
        </p:nvPicPr>
        <p:blipFill>
          <a:blip r:embed="rId5"/>
          <a:stretch>
            <a:fillRect/>
          </a:stretch>
        </p:blipFill>
        <p:spPr>
          <a:xfrm>
            <a:off x="10273435" y="2115510"/>
            <a:ext cx="1950889" cy="1371719"/>
          </a:xfrm>
          <a:prstGeom prst="rect">
            <a:avLst/>
          </a:prstGeom>
        </p:spPr>
      </p:pic>
      <p:sp>
        <p:nvSpPr>
          <p:cNvPr id="17" name="Up Arrow Callout 16"/>
          <p:cNvSpPr/>
          <p:nvPr/>
        </p:nvSpPr>
        <p:spPr>
          <a:xfrm>
            <a:off x="9451382" y="4074312"/>
            <a:ext cx="2646091" cy="1197864"/>
          </a:xfrm>
          <a:prstGeom prst="upArrowCallou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Keep printing Yuan</a:t>
            </a:r>
            <a:endParaRPr lang="en-US" sz="2800" dirty="0">
              <a:latin typeface="Franklin Gothic Medium Cond" panose="020B0606030402020204" pitchFamily="34" charset="0"/>
            </a:endParaRPr>
          </a:p>
        </p:txBody>
      </p:sp>
      <p:sp>
        <p:nvSpPr>
          <p:cNvPr id="18" name="Left Arrow 17"/>
          <p:cNvSpPr/>
          <p:nvPr/>
        </p:nvSpPr>
        <p:spPr>
          <a:xfrm>
            <a:off x="3687308" y="4622402"/>
            <a:ext cx="5301515" cy="2328068"/>
          </a:xfrm>
          <a:prstGeom prst="leftArrow">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Keep investing incoming $$ back to US treasury bonds</a:t>
            </a:r>
            <a:endParaRPr lang="en-US" sz="2800" dirty="0">
              <a:latin typeface="Franklin Gothic Medium Cond" panose="020B0606030402020204" pitchFamily="34" charset="0"/>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9223" y="2667332"/>
            <a:ext cx="1219200" cy="1219200"/>
          </a:xfrm>
          <a:prstGeom prst="rect">
            <a:avLst/>
          </a:prstGeom>
        </p:spPr>
      </p:pic>
      <p:pic>
        <p:nvPicPr>
          <p:cNvPr id="26" name="Picture 25"/>
          <p:cNvPicPr>
            <a:picLocks noChangeAspect="1"/>
          </p:cNvPicPr>
          <p:nvPr/>
        </p:nvPicPr>
        <p:blipFill>
          <a:blip r:embed="rId5"/>
          <a:stretch>
            <a:fillRect/>
          </a:stretch>
        </p:blipFill>
        <p:spPr>
          <a:xfrm>
            <a:off x="10273435" y="790007"/>
            <a:ext cx="1950889" cy="1371719"/>
          </a:xfrm>
          <a:prstGeom prst="rect">
            <a:avLst/>
          </a:prstGeom>
        </p:spPr>
      </p:pic>
      <p:sp>
        <p:nvSpPr>
          <p:cNvPr id="21" name="Down Arrow Callout 20"/>
          <p:cNvSpPr/>
          <p:nvPr/>
        </p:nvSpPr>
        <p:spPr>
          <a:xfrm rot="21213600">
            <a:off x="6860954" y="876933"/>
            <a:ext cx="3036536" cy="1197864"/>
          </a:xfrm>
          <a:prstGeom prst="downArrowCallou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 shortage in </a:t>
            </a:r>
          </a:p>
          <a:p>
            <a:pPr algn="ctr"/>
            <a:r>
              <a:rPr lang="en-US" sz="2800" dirty="0" smtClean="0">
                <a:latin typeface="Franklin Gothic Medium Cond" panose="020B0606030402020204" pitchFamily="34" charset="0"/>
              </a:rPr>
              <a:t>Chinese Forex market</a:t>
            </a:r>
            <a:endParaRPr lang="en-US" sz="2800" dirty="0">
              <a:latin typeface="Franklin Gothic Medium Cond" panose="020B0606030402020204" pitchFamily="34" charset="0"/>
            </a:endParaRP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9269" y="1643561"/>
            <a:ext cx="1219200" cy="12192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8414" y="2057732"/>
            <a:ext cx="1219200" cy="1219200"/>
          </a:xfrm>
          <a:prstGeom prst="rect">
            <a:avLst/>
          </a:prstGeom>
        </p:spPr>
      </p:pic>
    </p:spTree>
    <p:extLst>
      <p:ext uri="{BB962C8B-B14F-4D97-AF65-F5344CB8AC3E}">
        <p14:creationId xmlns:p14="http://schemas.microsoft.com/office/powerpoint/2010/main" val="196376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1+#ppt_w/2"/>
                                          </p:val>
                                        </p:tav>
                                        <p:tav tm="100000">
                                          <p:val>
                                            <p:strVal val="#ppt_x"/>
                                          </p:val>
                                        </p:tav>
                                      </p:tavLst>
                                    </p:anim>
                                    <p:anim calcmode="lin" valueType="num">
                                      <p:cBhvr additive="base">
                                        <p:cTn id="19" dur="500" fill="hold"/>
                                        <p:tgtEl>
                                          <p:spTgt spid="18"/>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1+#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xit" presetSubtype="12" fill="hold" nodeType="clickEffect">
                                  <p:stCondLst>
                                    <p:cond delay="0"/>
                                  </p:stCondLst>
                                  <p:childTnLst>
                                    <p:anim calcmode="lin" valueType="num">
                                      <p:cBhvr additive="base">
                                        <p:cTn id="35" dur="500"/>
                                        <p:tgtEl>
                                          <p:spTgt spid="28"/>
                                        </p:tgtEl>
                                        <p:attrNameLst>
                                          <p:attrName>ppt_x</p:attrName>
                                        </p:attrNameLst>
                                      </p:cBhvr>
                                      <p:tavLst>
                                        <p:tav tm="0">
                                          <p:val>
                                            <p:strVal val="ppt_x"/>
                                          </p:val>
                                        </p:tav>
                                        <p:tav tm="100000">
                                          <p:val>
                                            <p:strVal val="0-ppt_w/2"/>
                                          </p:val>
                                        </p:tav>
                                      </p:tavLst>
                                    </p:anim>
                                    <p:anim calcmode="lin" valueType="num">
                                      <p:cBhvr additive="base">
                                        <p:cTn id="36" dur="500"/>
                                        <p:tgtEl>
                                          <p:spTgt spid="28"/>
                                        </p:tgtEl>
                                        <p:attrNameLst>
                                          <p:attrName>ppt_y</p:attrName>
                                        </p:attrNameLst>
                                      </p:cBhvr>
                                      <p:tavLst>
                                        <p:tav tm="0">
                                          <p:val>
                                            <p:strVal val="ppt_y"/>
                                          </p:val>
                                        </p:tav>
                                        <p:tav tm="100000">
                                          <p:val>
                                            <p:strVal val="1+ppt_h/2"/>
                                          </p:val>
                                        </p:tav>
                                      </p:tavLst>
                                    </p:anim>
                                    <p:set>
                                      <p:cBhvr>
                                        <p:cTn id="37" dur="1" fill="hold">
                                          <p:stCondLst>
                                            <p:cond delay="499"/>
                                          </p:stCondLst>
                                        </p:cTn>
                                        <p:tgtEl>
                                          <p:spTgt spid="28"/>
                                        </p:tgtEl>
                                        <p:attrNameLst>
                                          <p:attrName>style.visibility</p:attrName>
                                        </p:attrNameLst>
                                      </p:cBhvr>
                                      <p:to>
                                        <p:strVal val="hidden"/>
                                      </p:to>
                                    </p:set>
                                  </p:childTnLst>
                                </p:cTn>
                              </p:par>
                              <p:par>
                                <p:cTn id="38" presetID="2" presetClass="exit" presetSubtype="12" fill="hold" nodeType="withEffect">
                                  <p:stCondLst>
                                    <p:cond delay="0"/>
                                  </p:stCondLst>
                                  <p:childTnLst>
                                    <p:anim calcmode="lin" valueType="num">
                                      <p:cBhvr additive="base">
                                        <p:cTn id="39" dur="500"/>
                                        <p:tgtEl>
                                          <p:spTgt spid="27"/>
                                        </p:tgtEl>
                                        <p:attrNameLst>
                                          <p:attrName>ppt_x</p:attrName>
                                        </p:attrNameLst>
                                      </p:cBhvr>
                                      <p:tavLst>
                                        <p:tav tm="0">
                                          <p:val>
                                            <p:strVal val="ppt_x"/>
                                          </p:val>
                                        </p:tav>
                                        <p:tav tm="100000">
                                          <p:val>
                                            <p:strVal val="0-ppt_w/2"/>
                                          </p:val>
                                        </p:tav>
                                      </p:tavLst>
                                    </p:anim>
                                    <p:anim calcmode="lin" valueType="num">
                                      <p:cBhvr additive="base">
                                        <p:cTn id="40" dur="500"/>
                                        <p:tgtEl>
                                          <p:spTgt spid="27"/>
                                        </p:tgtEl>
                                        <p:attrNameLst>
                                          <p:attrName>ppt_y</p:attrName>
                                        </p:attrNameLst>
                                      </p:cBhvr>
                                      <p:tavLst>
                                        <p:tav tm="0">
                                          <p:val>
                                            <p:strVal val="ppt_y"/>
                                          </p:val>
                                        </p:tav>
                                        <p:tav tm="100000">
                                          <p:val>
                                            <p:strVal val="1+ppt_h/2"/>
                                          </p:val>
                                        </p:tav>
                                      </p:tavLst>
                                    </p:anim>
                                    <p:set>
                                      <p:cBhvr>
                                        <p:cTn id="41" dur="1" fill="hold">
                                          <p:stCondLst>
                                            <p:cond delay="499"/>
                                          </p:stCondLst>
                                        </p:cTn>
                                        <p:tgtEl>
                                          <p:spTgt spid="2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arn(inVertical)">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18" grpId="0" animBg="1"/>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342900"/>
            <a:ext cx="8915400" cy="6172200"/>
          </a:xfrm>
          <a:prstGeom prst="rect">
            <a:avLst/>
          </a:prstGeom>
        </p:spPr>
      </p:pic>
    </p:spTree>
    <p:extLst>
      <p:ext uri="{BB962C8B-B14F-4D97-AF65-F5344CB8AC3E}">
        <p14:creationId xmlns:p14="http://schemas.microsoft.com/office/powerpoint/2010/main" val="8343681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838200" y="983552"/>
            <a:ext cx="10515600" cy="5124258"/>
          </a:xfrm>
          <a:prstGeom prst="rect">
            <a:avLst/>
          </a:prstGeom>
        </p:spPr>
      </p:pic>
      <p:sp>
        <p:nvSpPr>
          <p:cNvPr id="3" name="Title 2"/>
          <p:cNvSpPr>
            <a:spLocks noGrp="1"/>
          </p:cNvSpPr>
          <p:nvPr>
            <p:ph type="title"/>
          </p:nvPr>
        </p:nvSpPr>
        <p:spPr/>
        <p:txBody>
          <a:bodyPr>
            <a:normAutofit fontScale="90000"/>
          </a:bodyPr>
          <a:lstStyle/>
          <a:p>
            <a:r>
              <a:rPr lang="en-US" dirty="0" smtClean="0"/>
              <a:t>China’s Balance of Payment (2014)</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1692" y="3153493"/>
            <a:ext cx="1603794" cy="1202846"/>
          </a:xfrm>
          <a:prstGeom prst="rect">
            <a:avLst/>
          </a:prstGeom>
        </p:spPr>
      </p:pic>
      <p:sp>
        <p:nvSpPr>
          <p:cNvPr id="8" name="Up Arrow Callout 7"/>
          <p:cNvSpPr/>
          <p:nvPr/>
        </p:nvSpPr>
        <p:spPr>
          <a:xfrm>
            <a:off x="1071712" y="6011122"/>
            <a:ext cx="4915019" cy="569434"/>
          </a:xfrm>
          <a:prstGeom prst="upArrowCallout">
            <a:avLst/>
          </a:prstGeom>
          <a:solidFill>
            <a:schemeClr val="accent4">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Current Account surplus (+210 </a:t>
            </a:r>
            <a:r>
              <a:rPr lang="en-US" sz="2800" dirty="0" err="1" smtClean="0">
                <a:latin typeface="Franklin Gothic Medium Cond" panose="020B0606030402020204" pitchFamily="34" charset="0"/>
              </a:rPr>
              <a:t>Bn</a:t>
            </a:r>
            <a:r>
              <a:rPr lang="en-US" sz="2800" dirty="0" smtClean="0">
                <a:latin typeface="Franklin Gothic Medium Cond" panose="020B0606030402020204" pitchFamily="34" charset="0"/>
              </a:rPr>
              <a:t>)</a:t>
            </a:r>
          </a:p>
        </p:txBody>
      </p:sp>
      <p:sp>
        <p:nvSpPr>
          <p:cNvPr id="9" name="Rectangle 8"/>
          <p:cNvSpPr/>
          <p:nvPr/>
        </p:nvSpPr>
        <p:spPr>
          <a:xfrm rot="20968760">
            <a:off x="1859937" y="2617601"/>
            <a:ext cx="4518204" cy="859639"/>
          </a:xfrm>
          <a:prstGeom prst="rect">
            <a:avLst/>
          </a:prstGeom>
          <a:solidFill>
            <a:schemeClr val="accent4">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Franklin Gothic Medium Cond" panose="020B0606030402020204" pitchFamily="34" charset="0"/>
              </a:rPr>
              <a:t>Export (labor, undervalued </a:t>
            </a:r>
            <a:r>
              <a:rPr lang="en-US" sz="2800" dirty="0" err="1">
                <a:latin typeface="Franklin Gothic Medium Cond" panose="020B0606030402020204" pitchFamily="34" charset="0"/>
              </a:rPr>
              <a:t>yuan</a:t>
            </a:r>
            <a:r>
              <a:rPr lang="en-US" sz="2800" dirty="0" smtClean="0">
                <a:latin typeface="Franklin Gothic Medium Cond" panose="020B0606030402020204" pitchFamily="34" charset="0"/>
              </a:rPr>
              <a:t>)</a:t>
            </a:r>
          </a:p>
          <a:p>
            <a:pPr algn="ctr"/>
            <a:r>
              <a:rPr lang="en-US" sz="2800" dirty="0" smtClean="0">
                <a:latin typeface="Franklin Gothic Medium Cond" panose="020B0606030402020204" pitchFamily="34" charset="0"/>
              </a:rPr>
              <a:t>Import: restrained (IT/</a:t>
            </a:r>
            <a:r>
              <a:rPr lang="en-US" sz="2800" dirty="0" err="1" smtClean="0">
                <a:latin typeface="Franklin Gothic Medium Cond" panose="020B0606030402020204" pitchFamily="34" charset="0"/>
              </a:rPr>
              <a:t>Pharma</a:t>
            </a:r>
            <a:r>
              <a:rPr lang="en-US" sz="2800" dirty="0" smtClean="0">
                <a:latin typeface="Franklin Gothic Medium Cond" panose="020B0606030402020204" pitchFamily="34" charset="0"/>
              </a:rPr>
              <a:t>)</a:t>
            </a:r>
            <a:endParaRPr lang="en-US" sz="2800" dirty="0">
              <a:latin typeface="Franklin Gothic Medium Cond" panose="020B0606030402020204" pitchFamily="34" charset="0"/>
            </a:endParaRPr>
          </a:p>
        </p:txBody>
      </p:sp>
      <p:sp>
        <p:nvSpPr>
          <p:cNvPr id="10" name="Up Arrow Callout 9"/>
          <p:cNvSpPr/>
          <p:nvPr/>
        </p:nvSpPr>
        <p:spPr>
          <a:xfrm>
            <a:off x="6834158" y="6011122"/>
            <a:ext cx="4593762" cy="569434"/>
          </a:xfrm>
          <a:prstGeom prst="upArrowCallout">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Capital Acc. DEFICIT -96 Bn.</a:t>
            </a:r>
          </a:p>
        </p:txBody>
      </p:sp>
      <p:sp>
        <p:nvSpPr>
          <p:cNvPr id="11" name="Right Arrow 10"/>
          <p:cNvSpPr/>
          <p:nvPr/>
        </p:nvSpPr>
        <p:spPr>
          <a:xfrm rot="1458395">
            <a:off x="9385512" y="3811930"/>
            <a:ext cx="2116543" cy="220745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Franklin Gothic Medium Cond" panose="020B0606030402020204" pitchFamily="34" charset="0"/>
              </a:rPr>
              <a:t>US bond </a:t>
            </a:r>
            <a:r>
              <a:rPr lang="en-US" sz="2400" dirty="0" smtClean="0">
                <a:latin typeface="Franklin Gothic Medium Cond" panose="020B0606030402020204" pitchFamily="34" charset="0"/>
              </a:rPr>
              <a:t>purchase</a:t>
            </a:r>
          </a:p>
          <a:p>
            <a:pPr algn="ctr"/>
            <a:r>
              <a:rPr lang="en-US" sz="2400" dirty="0" smtClean="0">
                <a:latin typeface="Franklin Gothic Medium Cond" panose="020B0606030402020204" pitchFamily="34" charset="0"/>
              </a:rPr>
              <a:t>(-)</a:t>
            </a:r>
            <a:endParaRPr lang="en-US" sz="2400" dirty="0">
              <a:latin typeface="Franklin Gothic Medium Cond" panose="020B0606030402020204" pitchFamily="34" charset="0"/>
            </a:endParaRPr>
          </a:p>
        </p:txBody>
      </p:sp>
      <p:sp>
        <p:nvSpPr>
          <p:cNvPr id="12" name="Rectangle 11"/>
          <p:cNvSpPr/>
          <p:nvPr/>
        </p:nvSpPr>
        <p:spPr>
          <a:xfrm rot="1018002">
            <a:off x="5321666" y="4405794"/>
            <a:ext cx="2490148" cy="565856"/>
          </a:xfrm>
          <a:prstGeom prst="rect">
            <a:avLst/>
          </a:prstGeom>
          <a:solidFill>
            <a:schemeClr val="accent4">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latin typeface="Franklin Gothic Medium Cond" panose="020B0606030402020204" pitchFamily="34" charset="0"/>
              </a:rPr>
              <a:t>Remi</a:t>
            </a:r>
            <a:r>
              <a:rPr lang="en-US" sz="2800" dirty="0" smtClean="0">
                <a:latin typeface="Franklin Gothic Medium Cond" panose="020B0606030402020204" pitchFamily="34" charset="0"/>
              </a:rPr>
              <a:t>. 2</a:t>
            </a:r>
            <a:r>
              <a:rPr lang="en-US" sz="2800" baseline="30000" dirty="0" smtClean="0">
                <a:latin typeface="Franklin Gothic Medium Cond" panose="020B0606030402020204" pitchFamily="34" charset="0"/>
              </a:rPr>
              <a:t>nd</a:t>
            </a:r>
            <a:r>
              <a:rPr lang="en-US" sz="2800" dirty="0" smtClean="0">
                <a:latin typeface="Franklin Gothic Medium Cond" panose="020B0606030402020204" pitchFamily="34" charset="0"/>
              </a:rPr>
              <a:t> largest</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367586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977" y="2982445"/>
            <a:ext cx="1795996" cy="2187850"/>
          </a:xfrm>
          <a:prstGeom prst="rect">
            <a:avLst/>
          </a:prstGeom>
        </p:spPr>
      </p:pic>
      <p:sp>
        <p:nvSpPr>
          <p:cNvPr id="9" name="Rounded Rectangle 8"/>
          <p:cNvSpPr/>
          <p:nvPr/>
        </p:nvSpPr>
        <p:spPr>
          <a:xfrm>
            <a:off x="1276710" y="4759300"/>
            <a:ext cx="3347048" cy="1063316"/>
          </a:xfrm>
          <a:prstGeom prst="roundRect">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Franklin Gothic Medium Cond" panose="020B0606030402020204" pitchFamily="34" charset="0"/>
              </a:rPr>
              <a:t>Reserve change</a:t>
            </a:r>
          </a:p>
        </p:txBody>
      </p:sp>
      <p:sp>
        <p:nvSpPr>
          <p:cNvPr id="2" name="Title 1"/>
          <p:cNvSpPr>
            <a:spLocks noGrp="1"/>
          </p:cNvSpPr>
          <p:nvPr>
            <p:ph type="title"/>
          </p:nvPr>
        </p:nvSpPr>
        <p:spPr/>
        <p:txBody>
          <a:bodyPr>
            <a:normAutofit fontScale="90000"/>
          </a:bodyPr>
          <a:lstStyle/>
          <a:p>
            <a:r>
              <a:rPr lang="en-US" dirty="0" smtClean="0"/>
              <a:t>BoP has to be ZERO</a:t>
            </a:r>
            <a:endParaRPr lang="en-US" dirty="0"/>
          </a:p>
        </p:txBody>
      </p:sp>
      <p:sp>
        <p:nvSpPr>
          <p:cNvPr id="3" name="Down Arrow Callout 2"/>
          <p:cNvSpPr/>
          <p:nvPr/>
        </p:nvSpPr>
        <p:spPr>
          <a:xfrm>
            <a:off x="4907989" y="908039"/>
            <a:ext cx="6982483" cy="1747408"/>
          </a:xfrm>
          <a:prstGeom prst="downArrowCallout">
            <a:avLst/>
          </a:prstGeom>
          <a:solidFill>
            <a:schemeClr val="accent4">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Franklin Gothic Medium Cond" panose="020B0606030402020204" pitchFamily="34" charset="0"/>
              </a:rPr>
              <a:t>Current Account surplus 	+210 </a:t>
            </a:r>
            <a:r>
              <a:rPr lang="en-US" sz="4000" dirty="0" err="1" smtClean="0">
                <a:latin typeface="Franklin Gothic Medium Cond" panose="020B0606030402020204" pitchFamily="34" charset="0"/>
              </a:rPr>
              <a:t>Bn</a:t>
            </a:r>
            <a:endParaRPr lang="en-US" sz="4000" dirty="0" smtClean="0">
              <a:latin typeface="Franklin Gothic Medium Cond" panose="020B0606030402020204" pitchFamily="34" charset="0"/>
            </a:endParaRPr>
          </a:p>
        </p:txBody>
      </p:sp>
      <p:sp>
        <p:nvSpPr>
          <p:cNvPr id="4" name="Down Arrow Callout 3"/>
          <p:cNvSpPr/>
          <p:nvPr/>
        </p:nvSpPr>
        <p:spPr>
          <a:xfrm>
            <a:off x="4907988" y="2328962"/>
            <a:ext cx="6982483" cy="1747408"/>
          </a:xfrm>
          <a:prstGeom prst="downArrowCallout">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Franklin Gothic Medium Cond" panose="020B0606030402020204" pitchFamily="34" charset="0"/>
              </a:rPr>
              <a:t>Capital Acct. DEFICIT: 	-96 Bn.</a:t>
            </a:r>
          </a:p>
        </p:txBody>
      </p:sp>
      <p:sp>
        <p:nvSpPr>
          <p:cNvPr id="5" name="Left Arrow Callout 4"/>
          <p:cNvSpPr/>
          <p:nvPr/>
        </p:nvSpPr>
        <p:spPr>
          <a:xfrm>
            <a:off x="3674854" y="3830128"/>
            <a:ext cx="6668218" cy="1063316"/>
          </a:xfrm>
          <a:prstGeom prst="leftArrowCallout">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Franklin Gothic Medium Cond" panose="020B0606030402020204" pitchFamily="34" charset="0"/>
              </a:rPr>
              <a:t>NET: +114 Billion</a:t>
            </a:r>
          </a:p>
        </p:txBody>
      </p:sp>
      <p:sp>
        <p:nvSpPr>
          <p:cNvPr id="6" name="Rounded Rectangle 5"/>
          <p:cNvSpPr/>
          <p:nvPr/>
        </p:nvSpPr>
        <p:spPr>
          <a:xfrm>
            <a:off x="7246189" y="4893444"/>
            <a:ext cx="1915064" cy="1063316"/>
          </a:xfrm>
          <a:prstGeom prst="roundRect">
            <a:avLst/>
          </a:prstGeom>
          <a:solidFill>
            <a:srgbClr val="0070C0"/>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Franklin Gothic Medium Cond" panose="020B0606030402020204" pitchFamily="34" charset="0"/>
              </a:rPr>
              <a:t>BoP = 0</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969" y="898641"/>
            <a:ext cx="2857500" cy="2143125"/>
          </a:xfrm>
          <a:prstGeom prst="rect">
            <a:avLst/>
          </a:prstGeom>
        </p:spPr>
      </p:pic>
    </p:spTree>
    <p:extLst>
      <p:ext uri="{BB962C8B-B14F-4D97-AF65-F5344CB8AC3E}">
        <p14:creationId xmlns:p14="http://schemas.microsoft.com/office/powerpoint/2010/main" val="342519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4" grpId="0" animBg="1"/>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838200" y="2141538"/>
            <a:ext cx="5181600" cy="2914650"/>
          </a:xfrm>
          <a:prstGeom prst="rect">
            <a:avLst/>
          </a:prstGeom>
        </p:spPr>
      </p:pic>
      <p:sp>
        <p:nvSpPr>
          <p:cNvPr id="5" name="Content Placeholder 4"/>
          <p:cNvSpPr>
            <a:spLocks noGrp="1"/>
          </p:cNvSpPr>
          <p:nvPr>
            <p:ph sz="half" idx="2"/>
          </p:nvPr>
        </p:nvSpPr>
        <p:spPr/>
        <p:txBody>
          <a:bodyPr/>
          <a:lstStyle/>
          <a:p>
            <a:r>
              <a:rPr lang="en-US" dirty="0" smtClean="0"/>
              <a:t>+ People’s bank of China keeps buying $$ to </a:t>
            </a:r>
            <a:r>
              <a:rPr lang="en-US" dirty="0" smtClean="0"/>
              <a:t>stop </a:t>
            </a:r>
            <a:r>
              <a:rPr lang="en-US" dirty="0" err="1" smtClean="0"/>
              <a:t>yuan</a:t>
            </a:r>
            <a:r>
              <a:rPr lang="en-US" dirty="0" smtClean="0"/>
              <a:t> </a:t>
            </a:r>
            <a:r>
              <a:rPr lang="en-US" dirty="0" smtClean="0"/>
              <a:t>from appreciating. </a:t>
            </a:r>
            <a:endParaRPr lang="en-US" dirty="0"/>
          </a:p>
          <a:p>
            <a:r>
              <a:rPr lang="en-US" dirty="0" smtClean="0"/>
              <a:t>$$ accumulation = forex build up.</a:t>
            </a:r>
            <a:endParaRPr lang="en-US" dirty="0"/>
          </a:p>
        </p:txBody>
      </p:sp>
      <p:sp>
        <p:nvSpPr>
          <p:cNvPr id="2" name="Title 1"/>
          <p:cNvSpPr>
            <a:spLocks noGrp="1"/>
          </p:cNvSpPr>
          <p:nvPr>
            <p:ph type="title"/>
          </p:nvPr>
        </p:nvSpPr>
        <p:spPr/>
        <p:txBody>
          <a:bodyPr>
            <a:normAutofit fontScale="90000"/>
          </a:bodyPr>
          <a:lstStyle/>
          <a:p>
            <a:r>
              <a:rPr lang="en-US" dirty="0" smtClean="0"/>
              <a:t>China’s Forex reserve: ~3840 billion</a:t>
            </a:r>
            <a:endParaRPr lang="en-US" dirty="0"/>
          </a:p>
        </p:txBody>
      </p:sp>
    </p:spTree>
    <p:extLst>
      <p:ext uri="{BB962C8B-B14F-4D97-AF65-F5344CB8AC3E}">
        <p14:creationId xmlns:p14="http://schemas.microsoft.com/office/powerpoint/2010/main" val="38643926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6825" y="3056576"/>
            <a:ext cx="3054350" cy="2984811"/>
          </a:xfrm>
        </p:spPr>
      </p:pic>
      <p:sp>
        <p:nvSpPr>
          <p:cNvPr id="3" name="Content Placeholder 2"/>
          <p:cNvSpPr>
            <a:spLocks noGrp="1"/>
          </p:cNvSpPr>
          <p:nvPr>
            <p:ph idx="1"/>
          </p:nvPr>
        </p:nvSpPr>
        <p:spPr/>
        <p:txBody>
          <a:bodyPr>
            <a:normAutofit fontScale="92500" lnSpcReduction="10000"/>
          </a:bodyPr>
          <a:lstStyle/>
          <a:p>
            <a:r>
              <a:rPr lang="en-US" dirty="0" smtClean="0"/>
              <a:t>Chinese Mercantilism Policy: restrain imports, boost exports, buy $$ to keep Yuan weak = large forex reserve.</a:t>
            </a:r>
          </a:p>
          <a:p>
            <a:r>
              <a:rPr lang="en-US" dirty="0" smtClean="0"/>
              <a:t>But subsequent distortion of financial and exchange market may hurt China during crisis</a:t>
            </a:r>
            <a:r>
              <a:rPr lang="en-US" dirty="0"/>
              <a:t> </a:t>
            </a:r>
            <a:r>
              <a:rPr lang="en-US" dirty="0" smtClean="0"/>
              <a:t>(e.g. another QE / slowdown in US or EU market, TATIP, TPP)</a:t>
            </a:r>
          </a:p>
          <a:p>
            <a:r>
              <a:rPr lang="en-US" dirty="0" smtClean="0"/>
              <a:t>IF $$ weak, hv2 print more </a:t>
            </a:r>
            <a:r>
              <a:rPr lang="en-US" dirty="0" err="1" smtClean="0"/>
              <a:t>yuan</a:t>
            </a:r>
            <a:r>
              <a:rPr lang="en-US" dirty="0" smtClean="0"/>
              <a:t> to get $$ stronger=&gt; DOMESTIC hyperinflation in China</a:t>
            </a:r>
          </a:p>
        </p:txBody>
      </p:sp>
      <p:sp>
        <p:nvSpPr>
          <p:cNvPr id="4" name="Title 3"/>
          <p:cNvSpPr>
            <a:spLocks noGrp="1"/>
          </p:cNvSpPr>
          <p:nvPr>
            <p:ph type="title"/>
          </p:nvPr>
        </p:nvSpPr>
        <p:spPr/>
        <p:txBody>
          <a:bodyPr/>
          <a:lstStyle/>
          <a:p>
            <a:r>
              <a:rPr lang="en-US" dirty="0" smtClean="0"/>
              <a:t>Large forex reserve bad bcoz</a:t>
            </a:r>
            <a:endParaRPr lang="en-US" dirty="0"/>
          </a:p>
        </p:txBody>
      </p:sp>
      <p:sp>
        <p:nvSpPr>
          <p:cNvPr id="5" name="Text Placeholder 4"/>
          <p:cNvSpPr>
            <a:spLocks noGrp="1"/>
          </p:cNvSpPr>
          <p:nvPr>
            <p:ph type="body" sz="quarter" idx="13"/>
          </p:nvPr>
        </p:nvSpPr>
        <p:spPr/>
        <p:txBody>
          <a:bodyPr/>
          <a:lstStyle/>
          <a:p>
            <a:r>
              <a:rPr lang="en-US" dirty="0"/>
              <a:t>Forex </a:t>
            </a:r>
            <a:r>
              <a:rPr lang="en-US" dirty="0" smtClean="0"/>
              <a:t>reserve</a:t>
            </a:r>
            <a:endParaRPr lang="en-US" dirty="0"/>
          </a:p>
        </p:txBody>
      </p:sp>
    </p:spTree>
    <p:extLst>
      <p:ext uri="{BB962C8B-B14F-4D97-AF65-F5344CB8AC3E}">
        <p14:creationId xmlns:p14="http://schemas.microsoft.com/office/powerpoint/2010/main" val="14136483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882063" y="2947436"/>
            <a:ext cx="3089275" cy="3018940"/>
          </a:xfrm>
        </p:spPr>
      </p:pic>
      <p:sp>
        <p:nvSpPr>
          <p:cNvPr id="3" name="Content Placeholder 2"/>
          <p:cNvSpPr>
            <a:spLocks noGrp="1"/>
          </p:cNvSpPr>
          <p:nvPr>
            <p:ph idx="1"/>
          </p:nvPr>
        </p:nvSpPr>
        <p:spPr/>
        <p:txBody>
          <a:bodyPr>
            <a:normAutofit/>
          </a:bodyPr>
          <a:lstStyle/>
          <a:p>
            <a:r>
              <a:rPr lang="en-US" dirty="0" smtClean="0"/>
              <a:t>Geo-strategic </a:t>
            </a:r>
            <a:r>
              <a:rPr lang="en-US" dirty="0" smtClean="0"/>
              <a:t>advantage</a:t>
            </a:r>
          </a:p>
          <a:p>
            <a:r>
              <a:rPr lang="en-US" dirty="0" smtClean="0"/>
              <a:t>(1</a:t>
            </a:r>
            <a:r>
              <a:rPr lang="en-US" dirty="0" smtClean="0"/>
              <a:t>) hard power (2) soft power</a:t>
            </a:r>
          </a:p>
          <a:p>
            <a:r>
              <a:rPr lang="en-US" dirty="0" smtClean="0"/>
              <a:t>Even helping other nations facing financial crisis (Soft power)</a:t>
            </a:r>
          </a:p>
          <a:p>
            <a:r>
              <a:rPr lang="en-US" dirty="0" smtClean="0"/>
              <a:t>+ providing </a:t>
            </a:r>
            <a:r>
              <a:rPr lang="en-US" dirty="0" smtClean="0"/>
              <a:t>bilateral </a:t>
            </a:r>
            <a:r>
              <a:rPr lang="en-US" dirty="0" smtClean="0"/>
              <a:t>assistance (BRICS  + AIIB + silk road/belt)</a:t>
            </a:r>
          </a:p>
          <a:p>
            <a:r>
              <a:rPr lang="en-US" dirty="0"/>
              <a:t>India </a:t>
            </a:r>
            <a:r>
              <a:rPr lang="en-US" dirty="0" smtClean="0"/>
              <a:t>too should </a:t>
            </a:r>
            <a:r>
              <a:rPr lang="en-US" dirty="0"/>
              <a:t>target $750 billion to $1 trillion in long run </a:t>
            </a:r>
            <a:r>
              <a:rPr lang="en-US" dirty="0">
                <a:solidFill>
                  <a:srgbClr val="FFC000"/>
                </a:solidFill>
              </a:rPr>
              <a:t>via current account surplus</a:t>
            </a:r>
            <a:r>
              <a:rPr lang="en-US" dirty="0" smtClean="0">
                <a:solidFill>
                  <a:srgbClr val="FFC000"/>
                </a:solidFill>
              </a:rPr>
              <a:t>.</a:t>
            </a:r>
            <a:endParaRPr lang="en-US" dirty="0">
              <a:solidFill>
                <a:srgbClr val="FFC000"/>
              </a:solidFill>
            </a:endParaRPr>
          </a:p>
        </p:txBody>
      </p:sp>
      <p:sp>
        <p:nvSpPr>
          <p:cNvPr id="2" name="Title 1"/>
          <p:cNvSpPr>
            <a:spLocks noGrp="1"/>
          </p:cNvSpPr>
          <p:nvPr>
            <p:ph type="title"/>
          </p:nvPr>
        </p:nvSpPr>
        <p:spPr/>
        <p:txBody>
          <a:bodyPr/>
          <a:lstStyle/>
          <a:p>
            <a:r>
              <a:rPr lang="en-US" dirty="0" smtClean="0"/>
              <a:t>Large forex reserve good bcoz</a:t>
            </a:r>
            <a:endParaRPr lang="en-US" dirty="0"/>
          </a:p>
        </p:txBody>
      </p:sp>
      <p:sp>
        <p:nvSpPr>
          <p:cNvPr id="4" name="Text Placeholder 3"/>
          <p:cNvSpPr>
            <a:spLocks noGrp="1"/>
          </p:cNvSpPr>
          <p:nvPr>
            <p:ph type="body" sz="quarter" idx="13"/>
          </p:nvPr>
        </p:nvSpPr>
        <p:spPr/>
        <p:txBody>
          <a:bodyPr/>
          <a:lstStyle/>
          <a:p>
            <a:r>
              <a:rPr lang="en-US" dirty="0" smtClean="0"/>
              <a:t>Forex reserve</a:t>
            </a:r>
            <a:endParaRPr lang="en-US" dirty="0"/>
          </a:p>
        </p:txBody>
      </p:sp>
    </p:spTree>
    <p:extLst>
      <p:ext uri="{BB962C8B-B14F-4D97-AF65-F5344CB8AC3E}">
        <p14:creationId xmlns:p14="http://schemas.microsoft.com/office/powerpoint/2010/main" val="8036689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912225" y="2809081"/>
            <a:ext cx="3028950" cy="3295650"/>
          </a:xfrm>
        </p:spPr>
      </p:pic>
      <p:sp>
        <p:nvSpPr>
          <p:cNvPr id="5" name="Content Placeholder 4"/>
          <p:cNvSpPr>
            <a:spLocks noGrp="1"/>
          </p:cNvSpPr>
          <p:nvPr>
            <p:ph idx="1"/>
          </p:nvPr>
        </p:nvSpPr>
        <p:spPr/>
        <p:txBody>
          <a:bodyPr/>
          <a:lstStyle/>
          <a:p>
            <a:r>
              <a:rPr lang="en-US" dirty="0" smtClean="0"/>
              <a:t>Will eliminate distinction between FDI + FII</a:t>
            </a:r>
          </a:p>
          <a:p>
            <a:r>
              <a:rPr lang="en-US" dirty="0" smtClean="0"/>
              <a:t>Just a composite cap e.g. 49% in defense.</a:t>
            </a:r>
          </a:p>
          <a:p>
            <a:r>
              <a:rPr lang="en-US" dirty="0" smtClean="0"/>
              <a:t>Ease of investment, boost inflow, higher capital account surplus, make in India promoted, jobs, GDP</a:t>
            </a:r>
          </a:p>
          <a:p>
            <a:endParaRPr lang="en-US" dirty="0" smtClean="0"/>
          </a:p>
        </p:txBody>
      </p:sp>
      <p:sp>
        <p:nvSpPr>
          <p:cNvPr id="4" name="Title 3"/>
          <p:cNvSpPr>
            <a:spLocks noGrp="1"/>
          </p:cNvSpPr>
          <p:nvPr>
            <p:ph type="title"/>
          </p:nvPr>
        </p:nvSpPr>
        <p:spPr/>
        <p:txBody>
          <a:bodyPr/>
          <a:lstStyle/>
          <a:p>
            <a:r>
              <a:rPr lang="en-US" dirty="0" smtClean="0"/>
              <a:t>FDI vs FII</a:t>
            </a:r>
            <a:endParaRPr lang="en-US" dirty="0"/>
          </a:p>
        </p:txBody>
      </p:sp>
      <p:sp>
        <p:nvSpPr>
          <p:cNvPr id="6" name="Text Placeholder 5"/>
          <p:cNvSpPr>
            <a:spLocks noGrp="1"/>
          </p:cNvSpPr>
          <p:nvPr>
            <p:ph type="body" sz="quarter" idx="13"/>
          </p:nvPr>
        </p:nvSpPr>
        <p:spPr/>
        <p:txBody>
          <a:bodyPr/>
          <a:lstStyle/>
          <a:p>
            <a:r>
              <a:rPr lang="en-US" dirty="0" smtClean="0"/>
              <a:t>Budget-2015</a:t>
            </a:r>
            <a:endParaRPr lang="en-US" dirty="0"/>
          </a:p>
        </p:txBody>
      </p:sp>
    </p:spTree>
    <p:extLst>
      <p:ext uri="{BB962C8B-B14F-4D97-AF65-F5344CB8AC3E}">
        <p14:creationId xmlns:p14="http://schemas.microsoft.com/office/powerpoint/2010/main" val="17044881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9805"/>
          <a:stretch/>
        </p:blipFill>
        <p:spPr>
          <a:xfrm>
            <a:off x="411480" y="483276"/>
            <a:ext cx="5688378" cy="5522317"/>
          </a:xfrm>
          <a:prstGeom prst="rect">
            <a:avLst/>
          </a:prstGeom>
        </p:spPr>
      </p:pic>
      <p:sp>
        <p:nvSpPr>
          <p:cNvPr id="3" name="TextBox 2"/>
          <p:cNvSpPr txBox="1"/>
          <p:nvPr/>
        </p:nvSpPr>
        <p:spPr>
          <a:xfrm>
            <a:off x="411480" y="5510531"/>
            <a:ext cx="5702808"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bg1"/>
                </a:solidFill>
                <a:latin typeface="Franklin Gothic Heavy" panose="020B0903020102020204" pitchFamily="34" charset="0"/>
              </a:rPr>
              <a:t>Current Account deficit</a:t>
            </a:r>
            <a:endParaRPr lang="en-US" sz="3600" dirty="0">
              <a:solidFill>
                <a:schemeClr val="bg1"/>
              </a:solidFill>
              <a:latin typeface="Franklin Gothic Heavy" panose="020B0903020102020204" pitchFamily="34" charset="0"/>
            </a:endParaRPr>
          </a:p>
        </p:txBody>
      </p:sp>
      <p:sp>
        <p:nvSpPr>
          <p:cNvPr id="4" name="Down Arrow 3"/>
          <p:cNvSpPr/>
          <p:nvPr/>
        </p:nvSpPr>
        <p:spPr>
          <a:xfrm rot="3110227">
            <a:off x="1351910" y="559343"/>
            <a:ext cx="1891922" cy="2815752"/>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Arial Black" panose="020B0A04020102020204" pitchFamily="34" charset="0"/>
              </a:rPr>
              <a:t>DEFICIT</a:t>
            </a:r>
            <a:endParaRPr lang="en-US" sz="3200" dirty="0">
              <a:latin typeface="Arial Black" panose="020B0A04020102020204" pitchFamily="34" charset="0"/>
            </a:endParaRPr>
          </a:p>
        </p:txBody>
      </p:sp>
      <p:sp>
        <p:nvSpPr>
          <p:cNvPr id="5" name="Down Arrow 4"/>
          <p:cNvSpPr/>
          <p:nvPr/>
        </p:nvSpPr>
        <p:spPr>
          <a:xfrm rot="13873128">
            <a:off x="1439982" y="3803206"/>
            <a:ext cx="1239566" cy="209076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dirty="0" smtClean="0">
                <a:latin typeface="Arial Black" panose="020B0A04020102020204" pitchFamily="34" charset="0"/>
              </a:rPr>
              <a:t>SURPLUS</a:t>
            </a:r>
            <a:endParaRPr lang="en-US" sz="2400" dirty="0">
              <a:latin typeface="Arial Black" panose="020B0A04020102020204" pitchFamily="34" charset="0"/>
            </a:endParaRPr>
          </a:p>
        </p:txBody>
      </p:sp>
      <p:sp>
        <p:nvSpPr>
          <p:cNvPr id="6" name="Down Arrow 5"/>
          <p:cNvSpPr/>
          <p:nvPr/>
        </p:nvSpPr>
        <p:spPr>
          <a:xfrm rot="13990439">
            <a:off x="2437420" y="4053028"/>
            <a:ext cx="1174260" cy="2224387"/>
          </a:xfrm>
          <a:prstGeom prst="down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sz="2800" dirty="0" smtClean="0">
                <a:latin typeface="Arial Black" panose="020B0A04020102020204" pitchFamily="34" charset="0"/>
              </a:rPr>
              <a:t>DEFICIT</a:t>
            </a:r>
            <a:endParaRPr lang="en-US" sz="3200" dirty="0">
              <a:latin typeface="Arial Black" panose="020B0A04020102020204" pitchFamily="34" charset="0"/>
            </a:endParaRPr>
          </a:p>
        </p:txBody>
      </p:sp>
      <p:sp>
        <p:nvSpPr>
          <p:cNvPr id="7" name="Down Arrow 6"/>
          <p:cNvSpPr/>
          <p:nvPr/>
        </p:nvSpPr>
        <p:spPr>
          <a:xfrm rot="13873128">
            <a:off x="3251026" y="4941124"/>
            <a:ext cx="1239566" cy="209076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dirty="0" smtClean="0">
                <a:latin typeface="Arial Black" panose="020B0A04020102020204" pitchFamily="34" charset="0"/>
              </a:rPr>
              <a:t>SURPLUS</a:t>
            </a:r>
            <a:endParaRPr lang="en-US" sz="2400" dirty="0">
              <a:latin typeface="Arial Black" panose="020B0A04020102020204" pitchFamily="34" charset="0"/>
            </a:endParaRPr>
          </a:p>
        </p:txBody>
      </p:sp>
      <p:pic>
        <p:nvPicPr>
          <p:cNvPr id="11" name="Picture 10"/>
          <p:cNvPicPr>
            <a:picLocks noChangeAspect="1"/>
          </p:cNvPicPr>
          <p:nvPr/>
        </p:nvPicPr>
        <p:blipFill rotWithShape="1">
          <a:blip r:embed="rId3"/>
          <a:srcRect l="24669" r="13998"/>
          <a:stretch/>
        </p:blipFill>
        <p:spPr>
          <a:xfrm>
            <a:off x="6294787" y="0"/>
            <a:ext cx="2889369" cy="2356833"/>
          </a:xfrm>
          <a:prstGeom prst="rect">
            <a:avLst/>
          </a:prstGeom>
          <a:noFill/>
          <a:ln>
            <a:solidFill>
              <a:schemeClr val="accent1"/>
            </a:solidFill>
          </a:ln>
        </p:spPr>
      </p:pic>
      <p:pic>
        <p:nvPicPr>
          <p:cNvPr id="12" name="Picture 11"/>
          <p:cNvPicPr>
            <a:picLocks noChangeAspect="1"/>
          </p:cNvPicPr>
          <p:nvPr/>
        </p:nvPicPr>
        <p:blipFill>
          <a:blip r:embed="rId4"/>
          <a:stretch>
            <a:fillRect/>
          </a:stretch>
        </p:blipFill>
        <p:spPr>
          <a:xfrm>
            <a:off x="6143084" y="2381344"/>
            <a:ext cx="5876341" cy="2658643"/>
          </a:xfrm>
          <a:prstGeom prst="rect">
            <a:avLst/>
          </a:prstGeom>
          <a:solidFill>
            <a:schemeClr val="accent2">
              <a:lumMod val="75000"/>
            </a:schemeClr>
          </a:solidFill>
        </p:spPr>
      </p:pic>
      <p:pic>
        <p:nvPicPr>
          <p:cNvPr id="13" name="Picture 12"/>
          <p:cNvPicPr>
            <a:picLocks noChangeAspect="1"/>
          </p:cNvPicPr>
          <p:nvPr/>
        </p:nvPicPr>
        <p:blipFill>
          <a:blip r:embed="rId5"/>
          <a:stretch>
            <a:fillRect/>
          </a:stretch>
        </p:blipFill>
        <p:spPr>
          <a:xfrm>
            <a:off x="6258552" y="4208585"/>
            <a:ext cx="5645404" cy="2817804"/>
          </a:xfrm>
          <a:prstGeom prst="rect">
            <a:avLst/>
          </a:prstGeom>
        </p:spPr>
      </p:pic>
      <p:pic>
        <p:nvPicPr>
          <p:cNvPr id="8" name="Picture 7"/>
          <p:cNvPicPr>
            <a:picLocks noChangeAspect="1"/>
          </p:cNvPicPr>
          <p:nvPr/>
        </p:nvPicPr>
        <p:blipFill>
          <a:blip r:embed="rId6"/>
          <a:stretch>
            <a:fillRect/>
          </a:stretch>
        </p:blipFill>
        <p:spPr>
          <a:xfrm>
            <a:off x="8836215" y="172768"/>
            <a:ext cx="3938120" cy="2011295"/>
          </a:xfrm>
          <a:prstGeom prst="rect">
            <a:avLst/>
          </a:prstGeom>
        </p:spPr>
      </p:pic>
    </p:spTree>
    <p:extLst>
      <p:ext uri="{BB962C8B-B14F-4D97-AF65-F5344CB8AC3E}">
        <p14:creationId xmlns:p14="http://schemas.microsoft.com/office/powerpoint/2010/main" val="388584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t="12939"/>
          <a:stretch/>
        </p:blipFill>
        <p:spPr>
          <a:xfrm>
            <a:off x="5925111" y="3580914"/>
            <a:ext cx="6096851" cy="2985755"/>
          </a:xfrm>
          <a:prstGeom prst="rect">
            <a:avLst/>
          </a:prstGeom>
        </p:spPr>
      </p:pic>
      <p:pic>
        <p:nvPicPr>
          <p:cNvPr id="2" name="Picture 1"/>
          <p:cNvPicPr>
            <a:picLocks noChangeAspect="1"/>
          </p:cNvPicPr>
          <p:nvPr/>
        </p:nvPicPr>
        <p:blipFill rotWithShape="1">
          <a:blip r:embed="rId3"/>
          <a:srcRect r="49805"/>
          <a:stretch/>
        </p:blipFill>
        <p:spPr>
          <a:xfrm>
            <a:off x="411480" y="483276"/>
            <a:ext cx="5688378" cy="5522317"/>
          </a:xfrm>
          <a:prstGeom prst="rect">
            <a:avLst/>
          </a:prstGeom>
        </p:spPr>
      </p:pic>
      <p:sp>
        <p:nvSpPr>
          <p:cNvPr id="3" name="TextBox 2"/>
          <p:cNvSpPr txBox="1"/>
          <p:nvPr/>
        </p:nvSpPr>
        <p:spPr>
          <a:xfrm>
            <a:off x="411480" y="5510531"/>
            <a:ext cx="5702808" cy="990124"/>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600" dirty="0" smtClean="0">
                <a:solidFill>
                  <a:schemeClr val="bg1"/>
                </a:solidFill>
                <a:latin typeface="Franklin Gothic Heavy" panose="020B0903020102020204" pitchFamily="34" charset="0"/>
              </a:rPr>
              <a:t>Current Account deficit</a:t>
            </a:r>
            <a:endParaRPr lang="en-US" sz="3600" dirty="0">
              <a:solidFill>
                <a:schemeClr val="bg1"/>
              </a:solidFill>
              <a:latin typeface="Franklin Gothic Heavy" panose="020B0903020102020204" pitchFamily="34" charset="0"/>
            </a:endParaRPr>
          </a:p>
        </p:txBody>
      </p:sp>
      <p:sp>
        <p:nvSpPr>
          <p:cNvPr id="4" name="Down Arrow 3"/>
          <p:cNvSpPr/>
          <p:nvPr/>
        </p:nvSpPr>
        <p:spPr>
          <a:xfrm rot="3110227">
            <a:off x="1351910" y="559343"/>
            <a:ext cx="1891922" cy="2815752"/>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Arial Black" panose="020B0A04020102020204" pitchFamily="34" charset="0"/>
              </a:rPr>
              <a:t>DEFICIT</a:t>
            </a:r>
            <a:endParaRPr lang="en-US" sz="3200" dirty="0">
              <a:latin typeface="Arial Black" panose="020B0A04020102020204" pitchFamily="34" charset="0"/>
            </a:endParaRPr>
          </a:p>
        </p:txBody>
      </p:sp>
      <p:sp>
        <p:nvSpPr>
          <p:cNvPr id="5" name="Down Arrow 4"/>
          <p:cNvSpPr/>
          <p:nvPr/>
        </p:nvSpPr>
        <p:spPr>
          <a:xfrm rot="13873128">
            <a:off x="1439982" y="3803206"/>
            <a:ext cx="1239566" cy="209076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dirty="0" smtClean="0">
                <a:latin typeface="Arial Black" panose="020B0A04020102020204" pitchFamily="34" charset="0"/>
              </a:rPr>
              <a:t>SURPLUS</a:t>
            </a:r>
            <a:endParaRPr lang="en-US" sz="2400" dirty="0">
              <a:latin typeface="Arial Black" panose="020B0A04020102020204" pitchFamily="34" charset="0"/>
            </a:endParaRPr>
          </a:p>
        </p:txBody>
      </p:sp>
      <p:sp>
        <p:nvSpPr>
          <p:cNvPr id="6" name="Down Arrow 5"/>
          <p:cNvSpPr/>
          <p:nvPr/>
        </p:nvSpPr>
        <p:spPr>
          <a:xfrm rot="13990439">
            <a:off x="2437420" y="4053028"/>
            <a:ext cx="1174260" cy="2224387"/>
          </a:xfrm>
          <a:prstGeom prst="down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sz="2800" dirty="0" smtClean="0">
                <a:latin typeface="Arial Black" panose="020B0A04020102020204" pitchFamily="34" charset="0"/>
              </a:rPr>
              <a:t>DEFICIT</a:t>
            </a:r>
            <a:endParaRPr lang="en-US" sz="3200" dirty="0">
              <a:latin typeface="Arial Black" panose="020B0A04020102020204" pitchFamily="34" charset="0"/>
            </a:endParaRPr>
          </a:p>
        </p:txBody>
      </p:sp>
      <p:sp>
        <p:nvSpPr>
          <p:cNvPr id="7" name="Down Arrow 6"/>
          <p:cNvSpPr/>
          <p:nvPr/>
        </p:nvSpPr>
        <p:spPr>
          <a:xfrm rot="13873128">
            <a:off x="3251026" y="4941124"/>
            <a:ext cx="1239566" cy="209076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dirty="0" smtClean="0">
                <a:latin typeface="Arial Black" panose="020B0A04020102020204" pitchFamily="34" charset="0"/>
              </a:rPr>
              <a:t>SURPLUS</a:t>
            </a:r>
            <a:endParaRPr lang="en-US" sz="2400" dirty="0">
              <a:latin typeface="Arial Black" panose="020B0A04020102020204" pitchFamily="34" charset="0"/>
            </a:endParaRPr>
          </a:p>
        </p:txBody>
      </p:sp>
      <p:pic>
        <p:nvPicPr>
          <p:cNvPr id="9" name="Picture 8"/>
          <p:cNvPicPr>
            <a:picLocks noChangeAspect="1"/>
          </p:cNvPicPr>
          <p:nvPr/>
        </p:nvPicPr>
        <p:blipFill>
          <a:blip r:embed="rId4"/>
          <a:stretch>
            <a:fillRect/>
          </a:stretch>
        </p:blipFill>
        <p:spPr>
          <a:xfrm>
            <a:off x="6294787" y="0"/>
            <a:ext cx="5604690" cy="2821739"/>
          </a:xfrm>
          <a:prstGeom prst="rect">
            <a:avLst/>
          </a:prstGeom>
        </p:spPr>
      </p:pic>
    </p:spTree>
    <p:extLst>
      <p:ext uri="{BB962C8B-B14F-4D97-AF65-F5344CB8AC3E}">
        <p14:creationId xmlns:p14="http://schemas.microsoft.com/office/powerpoint/2010/main" val="29033642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6095149" y="3245513"/>
            <a:ext cx="6096851" cy="3429479"/>
          </a:xfrm>
          <a:prstGeom prst="rect">
            <a:avLst/>
          </a:prstGeom>
        </p:spPr>
      </p:pic>
      <p:pic>
        <p:nvPicPr>
          <p:cNvPr id="2" name="Picture 1"/>
          <p:cNvPicPr>
            <a:picLocks noChangeAspect="1"/>
          </p:cNvPicPr>
          <p:nvPr/>
        </p:nvPicPr>
        <p:blipFill rotWithShape="1">
          <a:blip r:embed="rId3"/>
          <a:srcRect r="49805"/>
          <a:stretch/>
        </p:blipFill>
        <p:spPr>
          <a:xfrm>
            <a:off x="411480" y="483276"/>
            <a:ext cx="5688378" cy="5522317"/>
          </a:xfrm>
          <a:prstGeom prst="rect">
            <a:avLst/>
          </a:prstGeom>
        </p:spPr>
      </p:pic>
      <p:sp>
        <p:nvSpPr>
          <p:cNvPr id="3" name="TextBox 2"/>
          <p:cNvSpPr txBox="1"/>
          <p:nvPr/>
        </p:nvSpPr>
        <p:spPr>
          <a:xfrm>
            <a:off x="411480" y="5723951"/>
            <a:ext cx="5702808" cy="895826"/>
          </a:xfrm>
          <a:prstGeom prst="up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200" dirty="0" smtClean="0">
                <a:solidFill>
                  <a:schemeClr val="bg1"/>
                </a:solidFill>
                <a:latin typeface="Franklin Gothic Heavy" panose="020B0903020102020204" pitchFamily="34" charset="0"/>
              </a:rPr>
              <a:t>Current Account SURPLUS</a:t>
            </a:r>
            <a:endParaRPr lang="en-US" sz="3200" dirty="0">
              <a:solidFill>
                <a:schemeClr val="bg1"/>
              </a:solidFill>
              <a:latin typeface="Franklin Gothic Heavy" panose="020B0903020102020204" pitchFamily="34" charset="0"/>
            </a:endParaRPr>
          </a:p>
        </p:txBody>
      </p:sp>
      <p:sp>
        <p:nvSpPr>
          <p:cNvPr id="4" name="Down Arrow 3"/>
          <p:cNvSpPr/>
          <p:nvPr/>
        </p:nvSpPr>
        <p:spPr>
          <a:xfrm rot="3110227">
            <a:off x="1351910" y="559343"/>
            <a:ext cx="1891922" cy="2815752"/>
          </a:xfrm>
          <a:prstGeom prst="downArrow">
            <a:avLst/>
          </a:prstGeom>
          <a:solidFill>
            <a:srgbClr val="00B05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3200" dirty="0" smtClean="0">
                <a:latin typeface="Arial Black" panose="020B0A04020102020204" pitchFamily="34" charset="0"/>
              </a:rPr>
              <a:t>SURPLUS</a:t>
            </a:r>
            <a:endParaRPr lang="en-US" sz="3200" dirty="0">
              <a:latin typeface="Arial Black" panose="020B0A04020102020204" pitchFamily="34" charset="0"/>
            </a:endParaRPr>
          </a:p>
        </p:txBody>
      </p:sp>
      <p:sp>
        <p:nvSpPr>
          <p:cNvPr id="5" name="Down Arrow 4"/>
          <p:cNvSpPr/>
          <p:nvPr/>
        </p:nvSpPr>
        <p:spPr>
          <a:xfrm rot="13873128">
            <a:off x="1439982" y="3803206"/>
            <a:ext cx="1239566" cy="2090761"/>
          </a:xfrm>
          <a:prstGeom prst="downArrow">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dirty="0" smtClean="0">
                <a:latin typeface="Arial Black" panose="020B0A04020102020204" pitchFamily="34" charset="0"/>
              </a:rPr>
              <a:t>SURPLUS</a:t>
            </a:r>
            <a:endParaRPr lang="en-US" sz="2400" dirty="0">
              <a:latin typeface="Arial Black" panose="020B0A04020102020204" pitchFamily="34" charset="0"/>
            </a:endParaRPr>
          </a:p>
        </p:txBody>
      </p:sp>
      <p:sp>
        <p:nvSpPr>
          <p:cNvPr id="6" name="Down Arrow 5"/>
          <p:cNvSpPr/>
          <p:nvPr/>
        </p:nvSpPr>
        <p:spPr>
          <a:xfrm rot="13990439">
            <a:off x="2437420" y="4053028"/>
            <a:ext cx="1174260" cy="2224387"/>
          </a:xfrm>
          <a:prstGeom prst="down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vert="vert" rtlCol="0" anchor="ctr"/>
          <a:lstStyle/>
          <a:p>
            <a:pPr algn="ctr"/>
            <a:r>
              <a:rPr lang="en-US" sz="2800" dirty="0" smtClean="0">
                <a:latin typeface="Arial Black" panose="020B0A04020102020204" pitchFamily="34" charset="0"/>
              </a:rPr>
              <a:t>DEFICIT</a:t>
            </a:r>
            <a:endParaRPr lang="en-US" sz="3200" dirty="0">
              <a:latin typeface="Arial Black" panose="020B0A04020102020204" pitchFamily="34" charset="0"/>
            </a:endParaRPr>
          </a:p>
        </p:txBody>
      </p:sp>
      <p:sp>
        <p:nvSpPr>
          <p:cNvPr id="7" name="Down Arrow 6"/>
          <p:cNvSpPr/>
          <p:nvPr/>
        </p:nvSpPr>
        <p:spPr>
          <a:xfrm rot="13873128">
            <a:off x="3251026" y="4941124"/>
            <a:ext cx="1239566" cy="2090761"/>
          </a:xfrm>
          <a:prstGeom prst="downArrow">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dirty="0" smtClean="0">
                <a:latin typeface="Arial Black" panose="020B0A04020102020204" pitchFamily="34" charset="0"/>
              </a:rPr>
              <a:t>SURPLUS</a:t>
            </a:r>
            <a:endParaRPr lang="en-US" sz="2400" dirty="0">
              <a:latin typeface="Arial Black" panose="020B0A040201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233" y="96451"/>
            <a:ext cx="2438400" cy="24384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1096" y="353524"/>
            <a:ext cx="2438400" cy="24384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959" y="610120"/>
            <a:ext cx="2438400" cy="2438400"/>
          </a:xfrm>
          <a:prstGeom prst="rect">
            <a:avLst/>
          </a:prstGeom>
        </p:spPr>
      </p:pic>
      <p:sp>
        <p:nvSpPr>
          <p:cNvPr id="13" name="TextBox 12"/>
          <p:cNvSpPr txBox="1"/>
          <p:nvPr/>
        </p:nvSpPr>
        <p:spPr>
          <a:xfrm>
            <a:off x="6294525" y="2584806"/>
            <a:ext cx="5702808" cy="895826"/>
          </a:xfrm>
          <a:prstGeom prst="downArrowCallou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3200" dirty="0" smtClean="0">
                <a:solidFill>
                  <a:schemeClr val="bg1"/>
                </a:solidFill>
                <a:latin typeface="Franklin Gothic Heavy" panose="020B0903020102020204" pitchFamily="34" charset="0"/>
              </a:rPr>
              <a:t>FOREX reserve: &gt;$750 </a:t>
            </a:r>
            <a:r>
              <a:rPr lang="en-US" sz="3200" dirty="0" err="1" smtClean="0">
                <a:solidFill>
                  <a:schemeClr val="bg1"/>
                </a:solidFill>
                <a:latin typeface="Franklin Gothic Heavy" panose="020B0903020102020204" pitchFamily="34" charset="0"/>
              </a:rPr>
              <a:t>bn</a:t>
            </a:r>
            <a:endParaRPr lang="en-US" sz="3200" dirty="0">
              <a:solidFill>
                <a:schemeClr val="bg1"/>
              </a:solidFill>
              <a:latin typeface="Franklin Gothic Heavy" panose="020B0903020102020204" pitchFamily="34" charset="0"/>
            </a:endParaRPr>
          </a:p>
        </p:txBody>
      </p:sp>
    </p:spTree>
    <p:extLst>
      <p:ext uri="{BB962C8B-B14F-4D97-AF65-F5344CB8AC3E}">
        <p14:creationId xmlns:p14="http://schemas.microsoft.com/office/powerpoint/2010/main" val="3948549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619549943"/>
              </p:ext>
            </p:extLst>
          </p:nvPr>
        </p:nvGraphicFramePr>
        <p:xfrm>
          <a:off x="219919" y="914399"/>
          <a:ext cx="11262167" cy="5810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normAutofit fontScale="90000"/>
          </a:bodyPr>
          <a:lstStyle/>
          <a:p>
            <a:r>
              <a:rPr lang="en-US" dirty="0" smtClean="0"/>
              <a:t>Capital Account: L3/P1 and L3/P2</a:t>
            </a:r>
            <a:endParaRPr lang="en-US" dirty="0"/>
          </a:p>
        </p:txBody>
      </p:sp>
    </p:spTree>
    <p:extLst>
      <p:ext uri="{BB962C8B-B14F-4D97-AF65-F5344CB8AC3E}">
        <p14:creationId xmlns:p14="http://schemas.microsoft.com/office/powerpoint/2010/main" val="39786027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Prelims: owners, location, features, rules</a:t>
            </a:r>
          </a:p>
          <a:p>
            <a:r>
              <a:rPr lang="en-US" dirty="0" smtClean="0">
                <a:solidFill>
                  <a:srgbClr val="FFC000"/>
                </a:solidFill>
              </a:rPr>
              <a:t>GS3:</a:t>
            </a:r>
            <a:r>
              <a:rPr lang="en-US" dirty="0" smtClean="0"/>
              <a:t>  </a:t>
            </a:r>
            <a:r>
              <a:rPr lang="en-US" dirty="0"/>
              <a:t>Vibrant financial markets are critical to a country’s GDP growth. Examine the importance of proposed GIFT city in this regard, &amp; discuss challenges in its setup. 200 </a:t>
            </a:r>
            <a:r>
              <a:rPr lang="en-US" dirty="0" smtClean="0"/>
              <a:t>words</a:t>
            </a:r>
            <a:endParaRPr lang="en-US" dirty="0"/>
          </a:p>
        </p:txBody>
      </p:sp>
      <p:sp>
        <p:nvSpPr>
          <p:cNvPr id="4" name="Title 3"/>
          <p:cNvSpPr>
            <a:spLocks noGrp="1"/>
          </p:cNvSpPr>
          <p:nvPr>
            <p:ph type="title"/>
          </p:nvPr>
        </p:nvSpPr>
        <p:spPr/>
        <p:txBody>
          <a:bodyPr>
            <a:normAutofit fontScale="90000"/>
          </a:bodyPr>
          <a:lstStyle/>
          <a:p>
            <a:r>
              <a:rPr lang="en-US" dirty="0" smtClean="0"/>
              <a:t>Possible questions in UPSC</a:t>
            </a:r>
            <a:endParaRPr lang="en-US" dirty="0"/>
          </a:p>
        </p:txBody>
      </p:sp>
    </p:spTree>
    <p:extLst>
      <p:ext uri="{BB962C8B-B14F-4D97-AF65-F5344CB8AC3E}">
        <p14:creationId xmlns:p14="http://schemas.microsoft.com/office/powerpoint/2010/main" val="3936477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7355"/>
            <a:ext cx="12192000" cy="5642282"/>
          </a:xfrm>
          <a:prstGeom prst="rect">
            <a:avLst/>
          </a:prstGeom>
        </p:spPr>
      </p:pic>
      <p:sp>
        <p:nvSpPr>
          <p:cNvPr id="2" name="Title 1"/>
          <p:cNvSpPr>
            <a:spLocks noGrp="1"/>
          </p:cNvSpPr>
          <p:nvPr>
            <p:ph type="title"/>
          </p:nvPr>
        </p:nvSpPr>
        <p:spPr/>
        <p:txBody>
          <a:bodyPr>
            <a:normAutofit fontScale="90000"/>
          </a:bodyPr>
          <a:lstStyle/>
          <a:p>
            <a:r>
              <a:rPr lang="en-IN" dirty="0"/>
              <a:t>London, NY and </a:t>
            </a:r>
            <a:r>
              <a:rPr lang="en-IN" dirty="0" smtClean="0"/>
              <a:t>Singapore 3 biggest Intl. Fin. Centre</a:t>
            </a:r>
            <a:endParaRPr lang="en-US" dirty="0"/>
          </a:p>
        </p:txBody>
      </p:sp>
      <p:cxnSp>
        <p:nvCxnSpPr>
          <p:cNvPr id="5" name="Straight Arrow Connector 4"/>
          <p:cNvCxnSpPr/>
          <p:nvPr/>
        </p:nvCxnSpPr>
        <p:spPr>
          <a:xfrm flipV="1">
            <a:off x="6018835" y="3460830"/>
            <a:ext cx="1064871" cy="211118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083706" y="1891375"/>
            <a:ext cx="1412112" cy="148613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211028" y="2634443"/>
            <a:ext cx="1412112" cy="82638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781553" y="2372810"/>
            <a:ext cx="1174831" cy="100470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993739" y="2634443"/>
            <a:ext cx="4835323" cy="826387"/>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083706" y="3476232"/>
            <a:ext cx="1130782" cy="6728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Dubai</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25643386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2"/>
          <a:stretch>
            <a:fillRect/>
          </a:stretch>
        </p:blipFill>
        <p:spPr>
          <a:xfrm>
            <a:off x="2464755" y="1461431"/>
            <a:ext cx="7262489" cy="4168501"/>
          </a:xfrm>
          <a:prstGeom prst="rect">
            <a:avLst/>
          </a:prstGeom>
        </p:spPr>
      </p:pic>
      <p:sp>
        <p:nvSpPr>
          <p:cNvPr id="11" name="Title 10"/>
          <p:cNvSpPr>
            <a:spLocks noGrp="1"/>
          </p:cNvSpPr>
          <p:nvPr>
            <p:ph type="title"/>
          </p:nvPr>
        </p:nvSpPr>
        <p:spPr/>
        <p:txBody>
          <a:bodyPr>
            <a:normAutofit fontScale="90000"/>
          </a:bodyPr>
          <a:lstStyle/>
          <a:p>
            <a:r>
              <a:rPr lang="en-US" dirty="0" smtClean="0"/>
              <a:t>Dubai international financial centre</a:t>
            </a:r>
            <a:endParaRPr lang="en-US" dirty="0"/>
          </a:p>
        </p:txBody>
      </p:sp>
      <p:pic>
        <p:nvPicPr>
          <p:cNvPr id="14" name="Picture 13"/>
          <p:cNvPicPr>
            <a:picLocks noChangeAspect="1"/>
          </p:cNvPicPr>
          <p:nvPr/>
        </p:nvPicPr>
        <p:blipFill>
          <a:blip r:embed="rId3"/>
          <a:stretch>
            <a:fillRect/>
          </a:stretch>
        </p:blipFill>
        <p:spPr>
          <a:xfrm>
            <a:off x="331366" y="847967"/>
            <a:ext cx="2385267" cy="5395428"/>
          </a:xfrm>
          <a:prstGeom prst="rect">
            <a:avLst/>
          </a:prstGeom>
        </p:spPr>
      </p:pic>
      <p:pic>
        <p:nvPicPr>
          <p:cNvPr id="15" name="Picture 14"/>
          <p:cNvPicPr>
            <a:picLocks noChangeAspect="1"/>
          </p:cNvPicPr>
          <p:nvPr/>
        </p:nvPicPr>
        <p:blipFill>
          <a:blip r:embed="rId4"/>
          <a:stretch>
            <a:fillRect/>
          </a:stretch>
        </p:blipFill>
        <p:spPr>
          <a:xfrm>
            <a:off x="9036454" y="779381"/>
            <a:ext cx="2385267" cy="5532599"/>
          </a:xfrm>
          <a:prstGeom prst="rect">
            <a:avLst/>
          </a:prstGeom>
        </p:spPr>
      </p:pic>
    </p:spTree>
    <p:extLst>
      <p:ext uri="{BB962C8B-B14F-4D97-AF65-F5344CB8AC3E}">
        <p14:creationId xmlns:p14="http://schemas.microsoft.com/office/powerpoint/2010/main" val="8496222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9246587" y="2921000"/>
            <a:ext cx="2334826" cy="3255963"/>
          </a:xfrm>
          <a:prstGeom prst="rect">
            <a:avLst/>
          </a:prstGeom>
        </p:spPr>
      </p:pic>
      <p:sp>
        <p:nvSpPr>
          <p:cNvPr id="4" name="Content Placeholder 3"/>
          <p:cNvSpPr>
            <a:spLocks noGrp="1"/>
          </p:cNvSpPr>
          <p:nvPr>
            <p:ph idx="1"/>
          </p:nvPr>
        </p:nvSpPr>
        <p:spPr/>
        <p:txBody>
          <a:bodyPr>
            <a:normAutofit lnSpcReduction="10000"/>
          </a:bodyPr>
          <a:lstStyle/>
          <a:p>
            <a:r>
              <a:rPr lang="en-IN" dirty="0" smtClean="0"/>
              <a:t>0</a:t>
            </a:r>
            <a:r>
              <a:rPr lang="en-IN" dirty="0"/>
              <a:t>% tax on income &amp; profit for 50 </a:t>
            </a:r>
            <a:r>
              <a:rPr lang="en-IN" dirty="0" smtClean="0"/>
              <a:t>years! India unclear.</a:t>
            </a:r>
          </a:p>
          <a:p>
            <a:r>
              <a:rPr lang="en-US" dirty="0"/>
              <a:t>DTAA with most nations.</a:t>
            </a:r>
          </a:p>
          <a:p>
            <a:r>
              <a:rPr lang="en-IN" dirty="0" smtClean="0"/>
              <a:t>100% FDI and ownership in everything. (India: some restriction on stock exchange/insurance cos.)</a:t>
            </a:r>
          </a:p>
          <a:p>
            <a:r>
              <a:rPr lang="en-IN" dirty="0" smtClean="0"/>
              <a:t>Full capital AC. Convertibility – invest and pull out money in currency of your choice.</a:t>
            </a:r>
          </a:p>
          <a:p>
            <a:endParaRPr lang="en-IN" dirty="0"/>
          </a:p>
          <a:p>
            <a:endParaRPr lang="en-US" dirty="0"/>
          </a:p>
        </p:txBody>
      </p:sp>
      <p:sp>
        <p:nvSpPr>
          <p:cNvPr id="3" name="Title 2"/>
          <p:cNvSpPr>
            <a:spLocks noGrp="1"/>
          </p:cNvSpPr>
          <p:nvPr>
            <p:ph type="title"/>
          </p:nvPr>
        </p:nvSpPr>
        <p:spPr/>
        <p:txBody>
          <a:bodyPr/>
          <a:lstStyle/>
          <a:p>
            <a:r>
              <a:rPr lang="en-US" dirty="0" smtClean="0"/>
              <a:t>DUBAI</a:t>
            </a:r>
            <a:br>
              <a:rPr lang="en-US" dirty="0" smtClean="0"/>
            </a:br>
            <a:r>
              <a:rPr lang="en-US" dirty="0" smtClean="0"/>
              <a:t>better how?</a:t>
            </a:r>
            <a:endParaRPr lang="en-US" dirty="0"/>
          </a:p>
        </p:txBody>
      </p:sp>
      <p:sp>
        <p:nvSpPr>
          <p:cNvPr id="5" name="Text Placeholder 4"/>
          <p:cNvSpPr>
            <a:spLocks noGrp="1"/>
          </p:cNvSpPr>
          <p:nvPr>
            <p:ph type="body" sz="quarter" idx="13"/>
          </p:nvPr>
        </p:nvSpPr>
        <p:spPr/>
        <p:txBody>
          <a:bodyPr/>
          <a:lstStyle/>
          <a:p>
            <a:r>
              <a:rPr lang="en-US" dirty="0" smtClean="0"/>
              <a:t>DIFC</a:t>
            </a:r>
            <a:endParaRPr lang="en-US" dirty="0"/>
          </a:p>
        </p:txBody>
      </p:sp>
    </p:spTree>
    <p:extLst>
      <p:ext uri="{BB962C8B-B14F-4D97-AF65-F5344CB8AC3E}">
        <p14:creationId xmlns:p14="http://schemas.microsoft.com/office/powerpoint/2010/main" val="29899334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9246587" y="2921000"/>
            <a:ext cx="2334826" cy="3255963"/>
          </a:xfrm>
          <a:prstGeom prst="rect">
            <a:avLst/>
          </a:prstGeom>
        </p:spPr>
      </p:pic>
      <p:sp>
        <p:nvSpPr>
          <p:cNvPr id="4" name="Content Placeholder 3"/>
          <p:cNvSpPr>
            <a:spLocks noGrp="1"/>
          </p:cNvSpPr>
          <p:nvPr>
            <p:ph idx="1"/>
          </p:nvPr>
        </p:nvSpPr>
        <p:spPr/>
        <p:txBody>
          <a:bodyPr>
            <a:normAutofit/>
          </a:bodyPr>
          <a:lstStyle/>
          <a:p>
            <a:r>
              <a:rPr lang="en-US" dirty="0" smtClean="0"/>
              <a:t>Independent judicial system, complying with 1</a:t>
            </a:r>
            <a:r>
              <a:rPr lang="en-US" baseline="30000" dirty="0" smtClean="0"/>
              <a:t>st</a:t>
            </a:r>
            <a:r>
              <a:rPr lang="en-US" dirty="0" smtClean="0"/>
              <a:t> world laws.</a:t>
            </a:r>
          </a:p>
          <a:p>
            <a:r>
              <a:rPr lang="en-US" dirty="0"/>
              <a:t>high speed net, transport.</a:t>
            </a:r>
          </a:p>
          <a:p>
            <a:r>
              <a:rPr lang="en-US" dirty="0" smtClean="0"/>
              <a:t>Skilled professionals, quick visa processing and work permits in single window.</a:t>
            </a:r>
          </a:p>
          <a:p>
            <a:r>
              <a:rPr lang="en-US" dirty="0" smtClean="0"/>
              <a:t>Art galleries, restaurant, fashion, vibrant social /club life, apartments, hotels</a:t>
            </a:r>
          </a:p>
          <a:p>
            <a:endParaRPr lang="en-US" dirty="0"/>
          </a:p>
        </p:txBody>
      </p:sp>
      <p:sp>
        <p:nvSpPr>
          <p:cNvPr id="3" name="Title 2"/>
          <p:cNvSpPr>
            <a:spLocks noGrp="1"/>
          </p:cNvSpPr>
          <p:nvPr>
            <p:ph type="title"/>
          </p:nvPr>
        </p:nvSpPr>
        <p:spPr/>
        <p:txBody>
          <a:bodyPr/>
          <a:lstStyle/>
          <a:p>
            <a:r>
              <a:rPr lang="en-US" dirty="0" smtClean="0"/>
              <a:t>DUBAI</a:t>
            </a:r>
            <a:br>
              <a:rPr lang="en-US" dirty="0" smtClean="0"/>
            </a:br>
            <a:r>
              <a:rPr lang="en-US" dirty="0" smtClean="0"/>
              <a:t>better how?</a:t>
            </a:r>
            <a:endParaRPr lang="en-US" dirty="0"/>
          </a:p>
        </p:txBody>
      </p:sp>
      <p:sp>
        <p:nvSpPr>
          <p:cNvPr id="5" name="Text Placeholder 4"/>
          <p:cNvSpPr>
            <a:spLocks noGrp="1"/>
          </p:cNvSpPr>
          <p:nvPr>
            <p:ph type="body" sz="quarter" idx="13"/>
          </p:nvPr>
        </p:nvSpPr>
        <p:spPr/>
        <p:txBody>
          <a:bodyPr/>
          <a:lstStyle/>
          <a:p>
            <a:r>
              <a:rPr lang="en-US" dirty="0" smtClean="0"/>
              <a:t>DIFC</a:t>
            </a:r>
            <a:endParaRPr lang="en-US" dirty="0"/>
          </a:p>
        </p:txBody>
      </p:sp>
    </p:spTree>
    <p:extLst>
      <p:ext uri="{BB962C8B-B14F-4D97-AF65-F5344CB8AC3E}">
        <p14:creationId xmlns:p14="http://schemas.microsoft.com/office/powerpoint/2010/main" val="13316796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80" y="483276"/>
            <a:ext cx="11332464" cy="5522317"/>
          </a:xfrm>
          <a:prstGeom prst="rect">
            <a:avLst/>
          </a:prstGeom>
        </p:spPr>
      </p:pic>
      <p:sp>
        <p:nvSpPr>
          <p:cNvPr id="6" name="Rectangle 5"/>
          <p:cNvSpPr/>
          <p:nvPr/>
        </p:nvSpPr>
        <p:spPr>
          <a:xfrm rot="19389029">
            <a:off x="356868" y="5488820"/>
            <a:ext cx="1963255" cy="85806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some</a:t>
            </a:r>
          </a:p>
          <a:p>
            <a:pPr algn="ctr"/>
            <a:r>
              <a:rPr lang="en-US" sz="2800" dirty="0" smtClean="0">
                <a:latin typeface="Franklin Gothic Medium Cond" panose="020B0606030402020204" pitchFamily="34" charset="0"/>
              </a:rPr>
              <a:t>incoming</a:t>
            </a:r>
            <a:endParaRPr lang="en-US" sz="2800" dirty="0">
              <a:latin typeface="Franklin Gothic Medium Cond" panose="020B0606030402020204" pitchFamily="34" charset="0"/>
            </a:endParaRPr>
          </a:p>
        </p:txBody>
      </p:sp>
      <p:sp>
        <p:nvSpPr>
          <p:cNvPr id="3" name="Plus 2"/>
          <p:cNvSpPr/>
          <p:nvPr/>
        </p:nvSpPr>
        <p:spPr>
          <a:xfrm>
            <a:off x="2167391" y="2712740"/>
            <a:ext cx="1240221" cy="1282262"/>
          </a:xfrm>
          <a:prstGeom prst="mathPlus">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19389029">
            <a:off x="9540466" y="678626"/>
            <a:ext cx="1963255" cy="6728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Franklin Gothic Medium Cond" panose="020B0606030402020204" pitchFamily="34" charset="0"/>
              </a:rPr>
              <a:t>??</a:t>
            </a:r>
            <a:endParaRPr lang="en-US" sz="2800" dirty="0">
              <a:latin typeface="Franklin Gothic Medium Cond" panose="020B0606030402020204" pitchFamily="34" charset="0"/>
            </a:endParaRPr>
          </a:p>
        </p:txBody>
      </p:sp>
      <p:sp>
        <p:nvSpPr>
          <p:cNvPr id="7" name="Double Brace 6"/>
          <p:cNvSpPr/>
          <p:nvPr/>
        </p:nvSpPr>
        <p:spPr>
          <a:xfrm>
            <a:off x="552091" y="3557016"/>
            <a:ext cx="2945254" cy="1865376"/>
          </a:xfrm>
          <a:prstGeom prst="bracePair">
            <a:avLst/>
          </a:prstGeom>
          <a:ln w="571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Plus 8"/>
          <p:cNvSpPr/>
          <p:nvPr/>
        </p:nvSpPr>
        <p:spPr>
          <a:xfrm>
            <a:off x="10269146" y="4140130"/>
            <a:ext cx="1240221" cy="1282262"/>
          </a:xfrm>
          <a:prstGeom prst="mathPlus">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inus 9"/>
          <p:cNvSpPr/>
          <p:nvPr/>
        </p:nvSpPr>
        <p:spPr>
          <a:xfrm>
            <a:off x="7354969" y="5096595"/>
            <a:ext cx="914400" cy="693683"/>
          </a:xfrm>
          <a:prstGeom prst="mathMinus">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12"/>
          <p:cNvSpPr/>
          <p:nvPr/>
        </p:nvSpPr>
        <p:spPr>
          <a:xfrm>
            <a:off x="6263135" y="4781261"/>
            <a:ext cx="1240221" cy="1282262"/>
          </a:xfrm>
          <a:prstGeom prst="mathPlus">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14"/>
          <p:cNvSpPr/>
          <p:nvPr/>
        </p:nvSpPr>
        <p:spPr>
          <a:xfrm>
            <a:off x="3248678" y="5206631"/>
            <a:ext cx="914400" cy="693683"/>
          </a:xfrm>
          <a:prstGeom prst="mathMinus">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p:cNvSpPr/>
          <p:nvPr/>
        </p:nvSpPr>
        <p:spPr>
          <a:xfrm>
            <a:off x="1141084" y="2713642"/>
            <a:ext cx="1240221" cy="1282262"/>
          </a:xfrm>
          <a:prstGeom prst="mathPlus">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16"/>
          <p:cNvSpPr/>
          <p:nvPr/>
        </p:nvSpPr>
        <p:spPr>
          <a:xfrm>
            <a:off x="4514284" y="5224170"/>
            <a:ext cx="914400" cy="693683"/>
          </a:xfrm>
          <a:prstGeom prst="mathMinus">
            <a:avLst/>
          </a:prstGeom>
          <a:solidFill>
            <a:schemeClr val="tx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5530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194800" y="3329781"/>
            <a:ext cx="2438400" cy="2438400"/>
          </a:xfrm>
          <a:prstGeom prst="rect">
            <a:avLst/>
          </a:prstGeom>
        </p:spPr>
      </p:pic>
      <p:sp>
        <p:nvSpPr>
          <p:cNvPr id="3" name="Content Placeholder 2"/>
          <p:cNvSpPr>
            <a:spLocks noGrp="1"/>
          </p:cNvSpPr>
          <p:nvPr>
            <p:ph idx="1"/>
          </p:nvPr>
        </p:nvSpPr>
        <p:spPr/>
        <p:txBody>
          <a:bodyPr>
            <a:normAutofit/>
          </a:bodyPr>
          <a:lstStyle/>
          <a:p>
            <a:pPr marL="742950" indent="-742950">
              <a:buFont typeface="+mj-lt"/>
              <a:buAutoNum type="arabicPeriod"/>
            </a:pPr>
            <a:r>
              <a:rPr lang="en-US" dirty="0"/>
              <a:t>Lottery</a:t>
            </a:r>
          </a:p>
          <a:p>
            <a:pPr marL="742950" indent="-742950">
              <a:buFont typeface="+mj-lt"/>
              <a:buAutoNum type="arabicPeriod"/>
            </a:pPr>
            <a:r>
              <a:rPr lang="en-US" dirty="0"/>
              <a:t>Chit </a:t>
            </a:r>
            <a:r>
              <a:rPr lang="en-US" dirty="0" smtClean="0"/>
              <a:t>funds, Nidhi fund</a:t>
            </a:r>
            <a:endParaRPr lang="en-US" dirty="0"/>
          </a:p>
          <a:p>
            <a:r>
              <a:rPr lang="en-US" dirty="0" smtClean="0"/>
              <a:t>Betting, Gambling, Tobacco</a:t>
            </a:r>
            <a:endParaRPr lang="en-US" dirty="0"/>
          </a:p>
          <a:p>
            <a:r>
              <a:rPr lang="en-US" dirty="0" smtClean="0"/>
              <a:t>Real </a:t>
            </a:r>
            <a:r>
              <a:rPr lang="en-US" dirty="0"/>
              <a:t>estate </a:t>
            </a:r>
            <a:r>
              <a:rPr lang="en-US" dirty="0" smtClean="0"/>
              <a:t>business (townships</a:t>
            </a:r>
            <a:r>
              <a:rPr lang="en-US" dirty="0"/>
              <a:t>, </a:t>
            </a:r>
            <a:r>
              <a:rPr lang="en-US" dirty="0" smtClean="0"/>
              <a:t>malls, </a:t>
            </a:r>
            <a:r>
              <a:rPr lang="en-US" dirty="0"/>
              <a:t>shopping complexes, </a:t>
            </a:r>
            <a:r>
              <a:rPr lang="en-US" dirty="0" smtClean="0"/>
              <a:t>business centres permitted 100%)</a:t>
            </a:r>
            <a:endParaRPr lang="en-US" dirty="0"/>
          </a:p>
          <a:p>
            <a:pPr marL="742950" indent="-742950">
              <a:buFont typeface="+mj-lt"/>
              <a:buAutoNum type="arabicPeriod"/>
            </a:pPr>
            <a:r>
              <a:rPr lang="en-US" dirty="0" smtClean="0"/>
              <a:t>Atomic  energy.</a:t>
            </a:r>
            <a:endParaRPr lang="en-US" dirty="0"/>
          </a:p>
          <a:p>
            <a:pPr marL="742950" indent="-742950">
              <a:buFont typeface="+mj-lt"/>
              <a:buAutoNum type="arabicPeriod"/>
            </a:pPr>
            <a:r>
              <a:rPr lang="en-US" dirty="0"/>
              <a:t>Railway transport </a:t>
            </a:r>
            <a:r>
              <a:rPr lang="en-US" dirty="0" smtClean="0"/>
              <a:t>(Metro permit)</a:t>
            </a:r>
            <a:endParaRPr lang="en-US" dirty="0"/>
          </a:p>
        </p:txBody>
      </p:sp>
      <p:sp>
        <p:nvSpPr>
          <p:cNvPr id="2" name="Title 1"/>
          <p:cNvSpPr>
            <a:spLocks noGrp="1"/>
          </p:cNvSpPr>
          <p:nvPr>
            <p:ph type="title"/>
          </p:nvPr>
        </p:nvSpPr>
        <p:spPr/>
        <p:txBody>
          <a:bodyPr>
            <a:normAutofit/>
          </a:bodyPr>
          <a:lstStyle/>
          <a:p>
            <a:r>
              <a:rPr lang="en-US" dirty="0" smtClean="0"/>
              <a:t>FDI prohibited in</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728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092908782"/>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IN" dirty="0"/>
              <a:t>Gujarat Intl. Financial Tech City</a:t>
            </a:r>
            <a:r>
              <a:rPr lang="en-IN" dirty="0" smtClean="0"/>
              <a:t>: JV between</a:t>
            </a:r>
            <a:endParaRPr lang="en-US" dirty="0"/>
          </a:p>
        </p:txBody>
      </p:sp>
      <p:sp>
        <p:nvSpPr>
          <p:cNvPr id="9" name="Rectangle 8"/>
          <p:cNvSpPr/>
          <p:nvPr/>
        </p:nvSpPr>
        <p:spPr>
          <a:xfrm rot="20564998">
            <a:off x="4756625" y="1710968"/>
            <a:ext cx="3860240" cy="85806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Franklin Gothic Medium Cond" panose="020B0606030402020204" pitchFamily="34" charset="0"/>
              </a:rPr>
              <a:t>Infrastructure Leasing &amp; Financial Services Limited</a:t>
            </a:r>
            <a:endParaRPr lang="en-US" sz="2800" dirty="0">
              <a:latin typeface="Franklin Gothic Medium Cond" panose="020B0606030402020204" pitchFamily="34" charset="0"/>
            </a:endParaRPr>
          </a:p>
        </p:txBody>
      </p:sp>
    </p:spTree>
    <p:extLst>
      <p:ext uri="{BB962C8B-B14F-4D97-AF65-F5344CB8AC3E}">
        <p14:creationId xmlns:p14="http://schemas.microsoft.com/office/powerpoint/2010/main" val="18072697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9318782" y="2736850"/>
            <a:ext cx="2215837" cy="3440113"/>
          </a:xfrm>
          <a:prstGeom prst="rect">
            <a:avLst/>
          </a:prstGeom>
        </p:spPr>
      </p:pic>
      <p:sp>
        <p:nvSpPr>
          <p:cNvPr id="4" name="Content Placeholder 3"/>
          <p:cNvSpPr>
            <a:spLocks noGrp="1"/>
          </p:cNvSpPr>
          <p:nvPr>
            <p:ph idx="1"/>
          </p:nvPr>
        </p:nvSpPr>
        <p:spPr/>
        <p:txBody>
          <a:bodyPr>
            <a:normAutofit lnSpcReduction="10000"/>
          </a:bodyPr>
          <a:lstStyle/>
          <a:p>
            <a:pPr fontAlgn="ctr"/>
            <a:r>
              <a:rPr lang="en-IN" dirty="0" smtClean="0">
                <a:solidFill>
                  <a:srgbClr val="FFC000"/>
                </a:solidFill>
              </a:rPr>
              <a:t>“Greenfield”</a:t>
            </a:r>
            <a:r>
              <a:rPr lang="en-IN" dirty="0" smtClean="0"/>
              <a:t> </a:t>
            </a:r>
            <a:r>
              <a:rPr lang="en-IN" dirty="0"/>
              <a:t>business </a:t>
            </a:r>
            <a:r>
              <a:rPr lang="en-IN" dirty="0" smtClean="0"/>
              <a:t>city in </a:t>
            </a:r>
            <a:r>
              <a:rPr lang="en-IN" dirty="0"/>
              <a:t>Gandhinagar district</a:t>
            </a:r>
          </a:p>
          <a:p>
            <a:pPr fontAlgn="ctr"/>
            <a:r>
              <a:rPr lang="en-IN" dirty="0" smtClean="0"/>
              <a:t>Smart </a:t>
            </a:r>
            <a:r>
              <a:rPr lang="en-IN" dirty="0"/>
              <a:t>city = automated waste collection system, centralised </a:t>
            </a:r>
            <a:r>
              <a:rPr lang="en-IN" dirty="0" smtClean="0"/>
              <a:t>cooling, civic amnesties using ICT</a:t>
            </a:r>
            <a:endParaRPr lang="en-IN" dirty="0"/>
          </a:p>
          <a:p>
            <a:pPr fontAlgn="ctr"/>
            <a:r>
              <a:rPr lang="en-IN" dirty="0"/>
              <a:t>Main attraction – diamond tower of 88 storey</a:t>
            </a:r>
          </a:p>
          <a:p>
            <a:pPr fontAlgn="ctr"/>
            <a:r>
              <a:rPr lang="en-IN" dirty="0" smtClean="0"/>
              <a:t>Budget-2015: will promote GIFT city as </a:t>
            </a:r>
            <a:r>
              <a:rPr lang="en-IN" dirty="0" err="1" smtClean="0"/>
              <a:t>intl.financial</a:t>
            </a:r>
            <a:r>
              <a:rPr lang="en-IN" dirty="0" smtClean="0"/>
              <a:t> service centre (IFSC)</a:t>
            </a:r>
            <a:endParaRPr lang="en-IN" dirty="0"/>
          </a:p>
        </p:txBody>
      </p:sp>
      <p:sp>
        <p:nvSpPr>
          <p:cNvPr id="3" name="Title 2"/>
          <p:cNvSpPr>
            <a:spLocks noGrp="1"/>
          </p:cNvSpPr>
          <p:nvPr>
            <p:ph type="title"/>
          </p:nvPr>
        </p:nvSpPr>
        <p:spPr/>
        <p:txBody>
          <a:bodyPr/>
          <a:lstStyle/>
          <a:p>
            <a:r>
              <a:rPr lang="en-US" dirty="0" smtClean="0"/>
              <a:t>Place</a:t>
            </a:r>
            <a:endParaRPr lang="en-US" dirty="0"/>
          </a:p>
        </p:txBody>
      </p:sp>
      <p:sp>
        <p:nvSpPr>
          <p:cNvPr id="5" name="Text Placeholder 4"/>
          <p:cNvSpPr>
            <a:spLocks noGrp="1"/>
          </p:cNvSpPr>
          <p:nvPr>
            <p:ph type="body" sz="quarter" idx="13"/>
          </p:nvPr>
        </p:nvSpPr>
        <p:spPr/>
        <p:txBody>
          <a:bodyPr/>
          <a:lstStyle/>
          <a:p>
            <a:r>
              <a:rPr lang="en-US" dirty="0" smtClean="0"/>
              <a:t>GIFT City</a:t>
            </a:r>
            <a:endParaRPr lang="en-US" dirty="0"/>
          </a:p>
        </p:txBody>
      </p:sp>
    </p:spTree>
    <p:extLst>
      <p:ext uri="{BB962C8B-B14F-4D97-AF65-F5344CB8AC3E}">
        <p14:creationId xmlns:p14="http://schemas.microsoft.com/office/powerpoint/2010/main" val="34543645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823505917"/>
              </p:ext>
            </p:extLst>
          </p:nvPr>
        </p:nvGraphicFramePr>
        <p:xfrm>
          <a:off x="838200" y="914400"/>
          <a:ext cx="10515600" cy="526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normAutofit fontScale="90000"/>
          </a:bodyPr>
          <a:lstStyle/>
          <a:p>
            <a:r>
              <a:rPr lang="en-US" dirty="0" smtClean="0"/>
              <a:t>GIFT city Financial SEZ: 2 set of rules</a:t>
            </a:r>
            <a:endParaRPr lang="en-US" dirty="0"/>
          </a:p>
        </p:txBody>
      </p:sp>
    </p:spTree>
    <p:extLst>
      <p:ext uri="{BB962C8B-B14F-4D97-AF65-F5344CB8AC3E}">
        <p14:creationId xmlns:p14="http://schemas.microsoft.com/office/powerpoint/2010/main" val="36195568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9318782" y="2736850"/>
            <a:ext cx="2215837" cy="3440113"/>
          </a:xfrm>
          <a:prstGeom prst="rect">
            <a:avLst/>
          </a:prstGeom>
        </p:spPr>
      </p:pic>
      <p:sp>
        <p:nvSpPr>
          <p:cNvPr id="4" name="Content Placeholder 3"/>
          <p:cNvSpPr>
            <a:spLocks noGrp="1"/>
          </p:cNvSpPr>
          <p:nvPr>
            <p:ph idx="1"/>
          </p:nvPr>
        </p:nvSpPr>
        <p:spPr/>
        <p:txBody>
          <a:bodyPr>
            <a:normAutofit fontScale="92500" lnSpcReduction="10000"/>
          </a:bodyPr>
          <a:lstStyle/>
          <a:p>
            <a:pPr fontAlgn="ctr"/>
            <a:r>
              <a:rPr lang="en-IN" dirty="0" smtClean="0"/>
              <a:t>All investors /operators are “non-resident Indians outside India” for tax purpose</a:t>
            </a:r>
          </a:p>
          <a:p>
            <a:pPr fontAlgn="ctr"/>
            <a:r>
              <a:rPr lang="en-IN" dirty="0" smtClean="0"/>
              <a:t>Invest in </a:t>
            </a:r>
            <a:r>
              <a:rPr lang="en-IN" dirty="0" smtClean="0">
                <a:solidFill>
                  <a:srgbClr val="FFC000"/>
                </a:solidFill>
              </a:rPr>
              <a:t>Hedge fund</a:t>
            </a:r>
            <a:r>
              <a:rPr lang="en-IN" dirty="0" smtClean="0"/>
              <a:t> (Alternate investment fund) and </a:t>
            </a:r>
            <a:r>
              <a:rPr lang="en-IN" dirty="0" smtClean="0">
                <a:solidFill>
                  <a:srgbClr val="FFC000"/>
                </a:solidFill>
              </a:rPr>
              <a:t>mutual funds </a:t>
            </a:r>
            <a:r>
              <a:rPr lang="en-IN" dirty="0" smtClean="0"/>
              <a:t>BUT in foreign currency only (</a:t>
            </a:r>
            <a:r>
              <a:rPr lang="en-IN" dirty="0" smtClean="0">
                <a:solidFill>
                  <a:srgbClr val="FFC000"/>
                </a:solidFill>
              </a:rPr>
              <a:t>L2/P1</a:t>
            </a:r>
            <a:r>
              <a:rPr lang="en-IN" dirty="0" smtClean="0"/>
              <a:t>)</a:t>
            </a:r>
          </a:p>
          <a:p>
            <a:pPr fontAlgn="ctr"/>
            <a:r>
              <a:rPr lang="en-IN" dirty="0" smtClean="0"/>
              <a:t>Merchant bank, Depository receipts, stock exchange…yes but norms on </a:t>
            </a:r>
            <a:r>
              <a:rPr lang="en-IN" dirty="0" err="1" smtClean="0"/>
              <a:t>min.capital</a:t>
            </a:r>
            <a:r>
              <a:rPr lang="en-IN" dirty="0" smtClean="0"/>
              <a:t> etc.</a:t>
            </a:r>
          </a:p>
          <a:p>
            <a:pPr fontAlgn="ctr"/>
            <a:r>
              <a:rPr lang="en-US" dirty="0"/>
              <a:t>NSE will setup international exchange for trading of shares, bonds, currencies and </a:t>
            </a:r>
            <a:r>
              <a:rPr lang="en-US" dirty="0" smtClean="0"/>
              <a:t>derivatives</a:t>
            </a:r>
            <a:endParaRPr lang="en-IN" dirty="0"/>
          </a:p>
        </p:txBody>
      </p:sp>
      <p:sp>
        <p:nvSpPr>
          <p:cNvPr id="3" name="Title 2"/>
          <p:cNvSpPr>
            <a:spLocks noGrp="1"/>
          </p:cNvSpPr>
          <p:nvPr>
            <p:ph type="title"/>
          </p:nvPr>
        </p:nvSpPr>
        <p:spPr/>
        <p:txBody>
          <a:bodyPr/>
          <a:lstStyle/>
          <a:p>
            <a:r>
              <a:rPr lang="en-US" dirty="0" smtClean="0"/>
              <a:t>guidelines</a:t>
            </a:r>
            <a:endParaRPr lang="en-US" dirty="0"/>
          </a:p>
        </p:txBody>
      </p:sp>
      <p:sp>
        <p:nvSpPr>
          <p:cNvPr id="5" name="Text Placeholder 4"/>
          <p:cNvSpPr>
            <a:spLocks noGrp="1"/>
          </p:cNvSpPr>
          <p:nvPr>
            <p:ph type="body" sz="quarter" idx="13"/>
          </p:nvPr>
        </p:nvSpPr>
        <p:spPr/>
        <p:txBody>
          <a:bodyPr/>
          <a:lstStyle/>
          <a:p>
            <a:r>
              <a:rPr lang="en-US" dirty="0" smtClean="0"/>
              <a:t>GIFT City</a:t>
            </a:r>
            <a:endParaRPr lang="en-US" dirty="0"/>
          </a:p>
        </p:txBody>
      </p:sp>
    </p:spTree>
    <p:extLst>
      <p:ext uri="{BB962C8B-B14F-4D97-AF65-F5344CB8AC3E}">
        <p14:creationId xmlns:p14="http://schemas.microsoft.com/office/powerpoint/2010/main" val="10718873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9318782" y="2736850"/>
            <a:ext cx="2215837" cy="3440113"/>
          </a:xfrm>
          <a:prstGeom prst="rect">
            <a:avLst/>
          </a:prstGeom>
        </p:spPr>
      </p:pic>
      <p:sp>
        <p:nvSpPr>
          <p:cNvPr id="4" name="Content Placeholder 3"/>
          <p:cNvSpPr>
            <a:spLocks noGrp="1"/>
          </p:cNvSpPr>
          <p:nvPr>
            <p:ph idx="1"/>
          </p:nvPr>
        </p:nvSpPr>
        <p:spPr/>
        <p:txBody>
          <a:bodyPr>
            <a:normAutofit/>
          </a:bodyPr>
          <a:lstStyle/>
          <a:p>
            <a:pPr fontAlgn="ctr"/>
            <a:r>
              <a:rPr lang="en-IN" dirty="0" smtClean="0"/>
              <a:t>Foreign banks can setup unit yes</a:t>
            </a:r>
          </a:p>
          <a:p>
            <a:pPr fontAlgn="ctr"/>
            <a:r>
              <a:rPr lang="en-IN" dirty="0" smtClean="0"/>
              <a:t>Indian banks with foreign presence, can setup units…yes</a:t>
            </a:r>
          </a:p>
          <a:p>
            <a:pPr fontAlgn="ctr"/>
            <a:r>
              <a:rPr lang="en-IN" dirty="0" smtClean="0"/>
              <a:t>Each bank can setup only 1 IBU</a:t>
            </a:r>
          </a:p>
          <a:p>
            <a:pPr fontAlgn="ctr"/>
            <a:r>
              <a:rPr lang="en-IN" dirty="0" smtClean="0"/>
              <a:t>Retail customer? Can’t take</a:t>
            </a:r>
          </a:p>
          <a:p>
            <a:pPr fontAlgn="ctr"/>
            <a:r>
              <a:rPr lang="en-IN" dirty="0" smtClean="0"/>
              <a:t>Rupee deposits? Can’t take</a:t>
            </a:r>
          </a:p>
          <a:p>
            <a:pPr fontAlgn="ctr"/>
            <a:r>
              <a:rPr lang="en-IN" dirty="0" smtClean="0"/>
              <a:t>CRR, SLR applicable? yes.</a:t>
            </a:r>
          </a:p>
          <a:p>
            <a:pPr fontAlgn="ctr"/>
            <a:r>
              <a:rPr lang="en-IN" dirty="0" smtClean="0"/>
              <a:t>Must have $20 mil. Capital to begin</a:t>
            </a:r>
            <a:endParaRPr lang="en-IN" dirty="0"/>
          </a:p>
          <a:p>
            <a:pPr fontAlgn="ctr"/>
            <a:endParaRPr lang="en-IN" dirty="0"/>
          </a:p>
        </p:txBody>
      </p:sp>
      <p:sp>
        <p:nvSpPr>
          <p:cNvPr id="3" name="Title 2"/>
          <p:cNvSpPr>
            <a:spLocks noGrp="1"/>
          </p:cNvSpPr>
          <p:nvPr>
            <p:ph type="title"/>
          </p:nvPr>
        </p:nvSpPr>
        <p:spPr/>
        <p:txBody>
          <a:bodyPr/>
          <a:lstStyle/>
          <a:p>
            <a:r>
              <a:rPr lang="en-IN" dirty="0"/>
              <a:t>IFSC banking unit (IBU)</a:t>
            </a:r>
            <a:endParaRPr lang="en-US" dirty="0"/>
          </a:p>
        </p:txBody>
      </p:sp>
      <p:sp>
        <p:nvSpPr>
          <p:cNvPr id="5" name="Text Placeholder 4"/>
          <p:cNvSpPr>
            <a:spLocks noGrp="1"/>
          </p:cNvSpPr>
          <p:nvPr>
            <p:ph type="body" sz="quarter" idx="13"/>
          </p:nvPr>
        </p:nvSpPr>
        <p:spPr/>
        <p:txBody>
          <a:bodyPr/>
          <a:lstStyle/>
          <a:p>
            <a:r>
              <a:rPr lang="en-US" dirty="0" smtClean="0"/>
              <a:t>GIFT City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957" y="5667375"/>
            <a:ext cx="2028825" cy="1190625"/>
          </a:xfrm>
          <a:prstGeom prst="rect">
            <a:avLst/>
          </a:prstGeom>
        </p:spPr>
      </p:pic>
    </p:spTree>
    <p:extLst>
      <p:ext uri="{BB962C8B-B14F-4D97-AF65-F5344CB8AC3E}">
        <p14:creationId xmlns:p14="http://schemas.microsoft.com/office/powerpoint/2010/main" val="6787226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9365388" y="2921000"/>
            <a:ext cx="2097223" cy="3255963"/>
          </a:xfrm>
          <a:prstGeom prst="rect">
            <a:avLst/>
          </a:prstGeom>
        </p:spPr>
      </p:pic>
      <p:sp>
        <p:nvSpPr>
          <p:cNvPr id="4" name="Content Placeholder 3"/>
          <p:cNvSpPr>
            <a:spLocks noGrp="1"/>
          </p:cNvSpPr>
          <p:nvPr>
            <p:ph idx="1"/>
          </p:nvPr>
        </p:nvSpPr>
        <p:spPr/>
        <p:txBody>
          <a:bodyPr>
            <a:normAutofit lnSpcReduction="10000"/>
          </a:bodyPr>
          <a:lstStyle/>
          <a:p>
            <a:r>
              <a:rPr lang="en-US" dirty="0" smtClean="0"/>
              <a:t>India’s </a:t>
            </a:r>
            <a:r>
              <a:rPr lang="en-US" dirty="0" smtClean="0"/>
              <a:t>CRR, SLR </a:t>
            </a:r>
            <a:r>
              <a:rPr lang="en-US" dirty="0" smtClean="0"/>
              <a:t>requirements </a:t>
            </a:r>
            <a:r>
              <a:rPr lang="en-US" dirty="0" smtClean="0"/>
              <a:t>high than 1</a:t>
            </a:r>
            <a:r>
              <a:rPr lang="en-US" baseline="30000" dirty="0" smtClean="0"/>
              <a:t>st</a:t>
            </a:r>
            <a:r>
              <a:rPr lang="en-US" dirty="0" smtClean="0"/>
              <a:t> world IFSCs</a:t>
            </a:r>
            <a:endParaRPr lang="en-US" dirty="0" smtClean="0"/>
          </a:p>
          <a:p>
            <a:r>
              <a:rPr lang="en-US" dirty="0" smtClean="0"/>
              <a:t>BUT</a:t>
            </a:r>
            <a:r>
              <a:rPr lang="en-US" dirty="0" smtClean="0"/>
              <a:t>, Full </a:t>
            </a:r>
            <a:r>
              <a:rPr lang="en-US" dirty="0"/>
              <a:t>capital account convertibility </a:t>
            </a:r>
            <a:r>
              <a:rPr lang="en-US" dirty="0" smtClean="0"/>
              <a:t>needed.</a:t>
            </a:r>
            <a:endParaRPr lang="en-US" dirty="0"/>
          </a:p>
          <a:p>
            <a:r>
              <a:rPr lang="en-US" dirty="0"/>
              <a:t>Only then IFSC possible, said Percy Mistry Committee (2007)</a:t>
            </a:r>
          </a:p>
          <a:p>
            <a:r>
              <a:rPr lang="en-US" dirty="0"/>
              <a:t>RBI Dy.Gov exploring relaxing Cap.AC (2015)</a:t>
            </a:r>
          </a:p>
          <a:p>
            <a:pPr fontAlgn="ctr"/>
            <a:r>
              <a:rPr lang="en-IN" dirty="0" smtClean="0"/>
              <a:t>Ref</a:t>
            </a:r>
            <a:r>
              <a:rPr lang="en-IN" dirty="0" smtClean="0">
                <a:solidFill>
                  <a:srgbClr val="FFC000"/>
                </a:solidFill>
              </a:rPr>
              <a:t>: L3/P2.pptx </a:t>
            </a:r>
            <a:r>
              <a:rPr lang="en-IN" dirty="0" smtClean="0"/>
              <a:t>for Pros and Cons.</a:t>
            </a:r>
            <a:endParaRPr lang="en-IN" dirty="0"/>
          </a:p>
        </p:txBody>
      </p:sp>
      <p:sp>
        <p:nvSpPr>
          <p:cNvPr id="3" name="Title 2"/>
          <p:cNvSpPr>
            <a:spLocks noGrp="1"/>
          </p:cNvSpPr>
          <p:nvPr>
            <p:ph type="title"/>
          </p:nvPr>
        </p:nvSpPr>
        <p:spPr/>
        <p:txBody>
          <a:bodyPr/>
          <a:lstStyle/>
          <a:p>
            <a:r>
              <a:rPr lang="en-US" dirty="0" smtClean="0"/>
              <a:t>challenges</a:t>
            </a:r>
            <a:endParaRPr lang="en-US" dirty="0"/>
          </a:p>
        </p:txBody>
      </p:sp>
      <p:sp>
        <p:nvSpPr>
          <p:cNvPr id="5" name="Text Placeholder 4"/>
          <p:cNvSpPr>
            <a:spLocks noGrp="1"/>
          </p:cNvSpPr>
          <p:nvPr>
            <p:ph type="body" sz="quarter" idx="13"/>
          </p:nvPr>
        </p:nvSpPr>
        <p:spPr/>
        <p:txBody>
          <a:bodyPr/>
          <a:lstStyle/>
          <a:p>
            <a:r>
              <a:rPr lang="en-US" dirty="0" smtClean="0"/>
              <a:t>GIFT City</a:t>
            </a:r>
            <a:endParaRPr lang="en-US" dirty="0"/>
          </a:p>
        </p:txBody>
      </p:sp>
    </p:spTree>
    <p:extLst>
      <p:ext uri="{BB962C8B-B14F-4D97-AF65-F5344CB8AC3E}">
        <p14:creationId xmlns:p14="http://schemas.microsoft.com/office/powerpoint/2010/main" val="25115312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9365388" y="2921000"/>
            <a:ext cx="2097223" cy="3255963"/>
          </a:xfrm>
          <a:prstGeom prst="rect">
            <a:avLst/>
          </a:prstGeom>
        </p:spPr>
      </p:pic>
      <p:sp>
        <p:nvSpPr>
          <p:cNvPr id="4" name="Content Placeholder 3"/>
          <p:cNvSpPr>
            <a:spLocks noGrp="1"/>
          </p:cNvSpPr>
          <p:nvPr>
            <p:ph idx="1"/>
          </p:nvPr>
        </p:nvSpPr>
        <p:spPr/>
        <p:txBody>
          <a:bodyPr>
            <a:normAutofit/>
          </a:bodyPr>
          <a:lstStyle/>
          <a:p>
            <a:pPr fontAlgn="ctr"/>
            <a:r>
              <a:rPr lang="en-IN" dirty="0"/>
              <a:t>GST yet to implement. </a:t>
            </a:r>
            <a:r>
              <a:rPr lang="en-IN" dirty="0" smtClean="0"/>
              <a:t> (service tax?)</a:t>
            </a:r>
            <a:endParaRPr lang="en-IN" dirty="0"/>
          </a:p>
          <a:p>
            <a:pPr fontAlgn="ctr"/>
            <a:r>
              <a:rPr lang="en-IN" dirty="0" smtClean="0"/>
              <a:t>Modify </a:t>
            </a:r>
            <a:r>
              <a:rPr lang="en-IN" dirty="0" smtClean="0"/>
              <a:t>IT act to give 0% tax on income, profit, capital gains for 40-50 years? What if regime change</a:t>
            </a:r>
            <a:r>
              <a:rPr lang="en-IN" dirty="0" smtClean="0"/>
              <a:t>?</a:t>
            </a:r>
          </a:p>
          <a:p>
            <a:pPr fontAlgn="ctr"/>
            <a:r>
              <a:rPr lang="en-IN" dirty="0"/>
              <a:t>Hv2 Abolish existing </a:t>
            </a:r>
            <a:r>
              <a:rPr lang="en-IN" dirty="0" smtClean="0"/>
              <a:t>acts</a:t>
            </a:r>
            <a:endParaRPr lang="en-IN" dirty="0"/>
          </a:p>
        </p:txBody>
      </p:sp>
      <p:sp>
        <p:nvSpPr>
          <p:cNvPr id="3" name="Title 2"/>
          <p:cNvSpPr>
            <a:spLocks noGrp="1"/>
          </p:cNvSpPr>
          <p:nvPr>
            <p:ph type="title"/>
          </p:nvPr>
        </p:nvSpPr>
        <p:spPr/>
        <p:txBody>
          <a:bodyPr/>
          <a:lstStyle/>
          <a:p>
            <a:r>
              <a:rPr lang="en-US" dirty="0" smtClean="0"/>
              <a:t>Legal</a:t>
            </a:r>
            <a:br>
              <a:rPr lang="en-US" dirty="0" smtClean="0"/>
            </a:br>
            <a:r>
              <a:rPr lang="en-US" dirty="0" smtClean="0"/>
              <a:t>challenges</a:t>
            </a:r>
            <a:endParaRPr lang="en-US" dirty="0"/>
          </a:p>
        </p:txBody>
      </p:sp>
      <p:sp>
        <p:nvSpPr>
          <p:cNvPr id="5" name="Text Placeholder 4"/>
          <p:cNvSpPr>
            <a:spLocks noGrp="1"/>
          </p:cNvSpPr>
          <p:nvPr>
            <p:ph type="body" sz="quarter" idx="13"/>
          </p:nvPr>
        </p:nvSpPr>
        <p:spPr/>
        <p:txBody>
          <a:bodyPr/>
          <a:lstStyle/>
          <a:p>
            <a:r>
              <a:rPr lang="en-US" dirty="0" smtClean="0"/>
              <a:t>GIFT City</a:t>
            </a:r>
            <a:endParaRPr lang="en-US" dirty="0"/>
          </a:p>
        </p:txBody>
      </p:sp>
    </p:spTree>
    <p:extLst>
      <p:ext uri="{BB962C8B-B14F-4D97-AF65-F5344CB8AC3E}">
        <p14:creationId xmlns:p14="http://schemas.microsoft.com/office/powerpoint/2010/main" val="8392251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9365388" y="2921000"/>
            <a:ext cx="2097223" cy="3255963"/>
          </a:xfrm>
          <a:prstGeom prst="rect">
            <a:avLst/>
          </a:prstGeom>
        </p:spPr>
      </p:pic>
      <p:sp>
        <p:nvSpPr>
          <p:cNvPr id="4" name="Content Placeholder 3"/>
          <p:cNvSpPr>
            <a:spLocks noGrp="1"/>
          </p:cNvSpPr>
          <p:nvPr>
            <p:ph idx="1"/>
          </p:nvPr>
        </p:nvSpPr>
        <p:spPr/>
        <p:txBody>
          <a:bodyPr>
            <a:normAutofit/>
          </a:bodyPr>
          <a:lstStyle/>
          <a:p>
            <a:pPr fontAlgn="ctr"/>
            <a:r>
              <a:rPr lang="en-IN" dirty="0"/>
              <a:t>Alternate dispute resolution system needed.</a:t>
            </a:r>
          </a:p>
          <a:p>
            <a:pPr fontAlgn="ctr"/>
            <a:r>
              <a:rPr lang="en-IN" dirty="0"/>
              <a:t>Percy Mistry : Unified Financial Modernization Act</a:t>
            </a:r>
          </a:p>
          <a:p>
            <a:pPr fontAlgn="ctr"/>
            <a:r>
              <a:rPr lang="en-IN" dirty="0"/>
              <a:t>FSLRC </a:t>
            </a:r>
            <a:r>
              <a:rPr lang="en-US" dirty="0"/>
              <a:t>–</a:t>
            </a:r>
            <a:r>
              <a:rPr lang="en-IN" dirty="0"/>
              <a:t> BN </a:t>
            </a:r>
            <a:r>
              <a:rPr lang="en-IN" dirty="0" err="1"/>
              <a:t>Shrikrishna</a:t>
            </a:r>
            <a:r>
              <a:rPr lang="en-IN" dirty="0"/>
              <a:t> committee recommended – Indian financial code (IFC</a:t>
            </a:r>
            <a:r>
              <a:rPr lang="en-IN" dirty="0" smtClean="0"/>
              <a:t>) Ref: </a:t>
            </a:r>
            <a:r>
              <a:rPr lang="en-IN" dirty="0" smtClean="0">
                <a:solidFill>
                  <a:srgbClr val="FFC000"/>
                </a:solidFill>
              </a:rPr>
              <a:t>L2/P2.pptx</a:t>
            </a:r>
            <a:endParaRPr lang="en-US" dirty="0">
              <a:solidFill>
                <a:srgbClr val="FFC000"/>
              </a:solidFill>
            </a:endParaRPr>
          </a:p>
        </p:txBody>
      </p:sp>
      <p:sp>
        <p:nvSpPr>
          <p:cNvPr id="3" name="Title 2"/>
          <p:cNvSpPr>
            <a:spLocks noGrp="1"/>
          </p:cNvSpPr>
          <p:nvPr>
            <p:ph type="title"/>
          </p:nvPr>
        </p:nvSpPr>
        <p:spPr/>
        <p:txBody>
          <a:bodyPr/>
          <a:lstStyle/>
          <a:p>
            <a:r>
              <a:rPr lang="en-US" dirty="0" smtClean="0"/>
              <a:t>Legal</a:t>
            </a:r>
            <a:br>
              <a:rPr lang="en-US" dirty="0" smtClean="0"/>
            </a:br>
            <a:r>
              <a:rPr lang="en-US" dirty="0" smtClean="0"/>
              <a:t>challenges</a:t>
            </a:r>
            <a:endParaRPr lang="en-US" dirty="0"/>
          </a:p>
        </p:txBody>
      </p:sp>
      <p:sp>
        <p:nvSpPr>
          <p:cNvPr id="5" name="Text Placeholder 4"/>
          <p:cNvSpPr>
            <a:spLocks noGrp="1"/>
          </p:cNvSpPr>
          <p:nvPr>
            <p:ph type="body" sz="quarter" idx="13"/>
          </p:nvPr>
        </p:nvSpPr>
        <p:spPr/>
        <p:txBody>
          <a:bodyPr/>
          <a:lstStyle/>
          <a:p>
            <a:r>
              <a:rPr lang="en-US" dirty="0" smtClean="0"/>
              <a:t>GIFT City</a:t>
            </a:r>
            <a:endParaRPr lang="en-US" dirty="0"/>
          </a:p>
        </p:txBody>
      </p:sp>
    </p:spTree>
    <p:extLst>
      <p:ext uri="{BB962C8B-B14F-4D97-AF65-F5344CB8AC3E}">
        <p14:creationId xmlns:p14="http://schemas.microsoft.com/office/powerpoint/2010/main" val="39132891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4"/>
          </p:nvPr>
        </p:nvPicPr>
        <p:blipFill>
          <a:blip r:embed="rId2"/>
          <a:stretch>
            <a:fillRect/>
          </a:stretch>
        </p:blipFill>
        <p:spPr>
          <a:xfrm>
            <a:off x="9318782" y="2736850"/>
            <a:ext cx="2215837" cy="3440113"/>
          </a:xfrm>
          <a:prstGeom prst="rect">
            <a:avLst/>
          </a:prstGeom>
        </p:spPr>
      </p:pic>
      <p:sp>
        <p:nvSpPr>
          <p:cNvPr id="4" name="Content Placeholder 3"/>
          <p:cNvSpPr>
            <a:spLocks noGrp="1"/>
          </p:cNvSpPr>
          <p:nvPr>
            <p:ph idx="1"/>
          </p:nvPr>
        </p:nvSpPr>
        <p:spPr/>
        <p:txBody>
          <a:bodyPr>
            <a:normAutofit lnSpcReduction="10000"/>
          </a:bodyPr>
          <a:lstStyle/>
          <a:p>
            <a:pPr fontAlgn="ctr"/>
            <a:r>
              <a:rPr lang="en-IN" dirty="0" smtClean="0"/>
              <a:t>Model for smart city</a:t>
            </a:r>
          </a:p>
          <a:p>
            <a:pPr fontAlgn="ctr"/>
            <a:r>
              <a:rPr lang="en-IN" dirty="0" smtClean="0"/>
              <a:t>“Experimentation” on IFC, Full Cap.AC, before implementing @All India level.</a:t>
            </a:r>
          </a:p>
          <a:p>
            <a:pPr fontAlgn="ctr"/>
            <a:r>
              <a:rPr lang="en-IN" dirty="0" smtClean="0"/>
              <a:t>Flight of capital ▼</a:t>
            </a:r>
          </a:p>
          <a:p>
            <a:pPr fontAlgn="ctr"/>
            <a:r>
              <a:rPr lang="en-IN" dirty="0"/>
              <a:t>Knowledgebase from MNC-XP</a:t>
            </a:r>
          </a:p>
          <a:p>
            <a:pPr fontAlgn="ctr"/>
            <a:r>
              <a:rPr lang="en-IN" dirty="0" smtClean="0"/>
              <a:t>More white collar jobs</a:t>
            </a:r>
          </a:p>
          <a:p>
            <a:pPr fontAlgn="ctr"/>
            <a:r>
              <a:rPr lang="en-IN" dirty="0" smtClean="0"/>
              <a:t>Trickle down in the region (</a:t>
            </a:r>
            <a:r>
              <a:rPr lang="en-IN" dirty="0" err="1" smtClean="0"/>
              <a:t>A’bad</a:t>
            </a:r>
            <a:r>
              <a:rPr lang="en-IN" dirty="0" smtClean="0"/>
              <a:t>, </a:t>
            </a:r>
            <a:r>
              <a:rPr lang="en-IN" dirty="0" err="1" smtClean="0"/>
              <a:t>G’Nagar</a:t>
            </a:r>
            <a:r>
              <a:rPr lang="en-IN" dirty="0" smtClean="0"/>
              <a:t>: banking/fin./IT/BPO boom) -</a:t>
            </a:r>
            <a:r>
              <a:rPr lang="en-IN" dirty="0" smtClean="0">
                <a:solidFill>
                  <a:srgbClr val="FFC000"/>
                </a:solidFill>
              </a:rPr>
              <a:t> ~5 lakh jobs</a:t>
            </a:r>
          </a:p>
          <a:p>
            <a:pPr fontAlgn="ctr"/>
            <a:endParaRPr lang="en-IN" dirty="0"/>
          </a:p>
        </p:txBody>
      </p:sp>
      <p:sp>
        <p:nvSpPr>
          <p:cNvPr id="3" name="Title 2"/>
          <p:cNvSpPr>
            <a:spLocks noGrp="1"/>
          </p:cNvSpPr>
          <p:nvPr>
            <p:ph type="title"/>
          </p:nvPr>
        </p:nvSpPr>
        <p:spPr/>
        <p:txBody>
          <a:bodyPr/>
          <a:lstStyle/>
          <a:p>
            <a:r>
              <a:rPr lang="en-US" dirty="0" smtClean="0"/>
              <a:t>Benefits</a:t>
            </a:r>
            <a:endParaRPr lang="en-US" dirty="0"/>
          </a:p>
        </p:txBody>
      </p:sp>
      <p:sp>
        <p:nvSpPr>
          <p:cNvPr id="5" name="Text Placeholder 4"/>
          <p:cNvSpPr>
            <a:spLocks noGrp="1"/>
          </p:cNvSpPr>
          <p:nvPr>
            <p:ph type="body" sz="quarter" idx="13"/>
          </p:nvPr>
        </p:nvSpPr>
        <p:spPr/>
        <p:txBody>
          <a:bodyPr/>
          <a:lstStyle/>
          <a:p>
            <a:r>
              <a:rPr lang="en-US" dirty="0" smtClean="0"/>
              <a:t>GIFT City</a:t>
            </a:r>
            <a:endParaRPr lang="en-US" dirty="0"/>
          </a:p>
        </p:txBody>
      </p:sp>
    </p:spTree>
    <p:extLst>
      <p:ext uri="{BB962C8B-B14F-4D97-AF65-F5344CB8AC3E}">
        <p14:creationId xmlns:p14="http://schemas.microsoft.com/office/powerpoint/2010/main" val="10652186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20000"/>
          </a:bodyPr>
          <a:lstStyle/>
          <a:p>
            <a:pPr marL="0" indent="0">
              <a:buNone/>
            </a:pPr>
            <a:r>
              <a:rPr lang="en-US" dirty="0" smtClean="0"/>
              <a:t>Q: Vibrant </a:t>
            </a:r>
            <a:r>
              <a:rPr lang="en-US" dirty="0"/>
              <a:t>financial markets are critical to a country’s GDP </a:t>
            </a:r>
            <a:r>
              <a:rPr lang="en-US" dirty="0" smtClean="0"/>
              <a:t>growth. Examine the importance of proposed GIFT city in this regard, &amp; discuss challenges in its setup. 200 words</a:t>
            </a:r>
          </a:p>
          <a:p>
            <a:pPr lvl="1"/>
            <a:r>
              <a:rPr lang="en-US" dirty="0" smtClean="0"/>
              <a:t>Agrarian Economy=&gt;MFG=&gt;Service</a:t>
            </a:r>
          </a:p>
          <a:p>
            <a:pPr lvl="1"/>
            <a:r>
              <a:rPr lang="en-US" dirty="0" smtClean="0"/>
              <a:t>MNC giant HQ, outsource to low skill nations. India too will reach that stage. Need to begin Development now.</a:t>
            </a:r>
          </a:p>
          <a:p>
            <a:pPr lvl="1"/>
            <a:r>
              <a:rPr lang="en-US" dirty="0" smtClean="0"/>
              <a:t>No GIFT city = Flight of capital to other IFSC</a:t>
            </a:r>
          </a:p>
          <a:p>
            <a:pPr lvl="1"/>
            <a:r>
              <a:rPr lang="en-US" dirty="0" smtClean="0"/>
              <a:t>Yes GIFT city= IBU, investment, jobs, </a:t>
            </a:r>
            <a:r>
              <a:rPr lang="en-US" dirty="0"/>
              <a:t>smart city</a:t>
            </a:r>
          </a:p>
        </p:txBody>
      </p:sp>
      <p:sp>
        <p:nvSpPr>
          <p:cNvPr id="6" name="Title 5"/>
          <p:cNvSpPr>
            <a:spLocks noGrp="1"/>
          </p:cNvSpPr>
          <p:nvPr>
            <p:ph type="title"/>
          </p:nvPr>
        </p:nvSpPr>
        <p:spPr/>
        <p:txBody>
          <a:bodyPr>
            <a:normAutofit fontScale="90000"/>
          </a:bodyPr>
          <a:lstStyle/>
          <a:p>
            <a:r>
              <a:rPr lang="en-US" dirty="0" smtClean="0"/>
              <a:t>Mains / Interview?</a:t>
            </a:r>
            <a:endParaRPr lang="en-US" dirty="0"/>
          </a:p>
        </p:txBody>
      </p:sp>
    </p:spTree>
    <p:extLst>
      <p:ext uri="{BB962C8B-B14F-4D97-AF65-F5344CB8AC3E}">
        <p14:creationId xmlns:p14="http://schemas.microsoft.com/office/powerpoint/2010/main" val="2876127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fontScale="92500" lnSpcReduction="10000"/>
          </a:bodyPr>
          <a:lstStyle/>
          <a:p>
            <a:r>
              <a:rPr lang="en-US" sz="4400" dirty="0" smtClean="0"/>
              <a:t>Agriculture (Tea- Government route)</a:t>
            </a:r>
          </a:p>
          <a:p>
            <a:r>
              <a:rPr lang="en-US" sz="4400" dirty="0" smtClean="0"/>
              <a:t>Mining, coal</a:t>
            </a:r>
          </a:p>
          <a:p>
            <a:r>
              <a:rPr lang="en-US" sz="4400" dirty="0" smtClean="0"/>
              <a:t>Selected real estate</a:t>
            </a:r>
          </a:p>
          <a:p>
            <a:r>
              <a:rPr lang="en-US" sz="4400" dirty="0" smtClean="0"/>
              <a:t>Oil gas exploration</a:t>
            </a:r>
          </a:p>
          <a:p>
            <a:r>
              <a:rPr lang="en-US" sz="4400" dirty="0" smtClean="0"/>
              <a:t>Airport Greenfield, helicopter, Courier</a:t>
            </a:r>
          </a:p>
          <a:p>
            <a:r>
              <a:rPr lang="en-US" sz="4400" dirty="0" err="1"/>
              <a:t>Pharma</a:t>
            </a:r>
            <a:r>
              <a:rPr lang="en-US" sz="4400" dirty="0"/>
              <a:t> Green </a:t>
            </a:r>
            <a:r>
              <a:rPr lang="en-US" sz="4400" dirty="0" smtClean="0"/>
              <a:t>field</a:t>
            </a:r>
          </a:p>
          <a:p>
            <a:endParaRPr lang="en-US" dirty="0" smtClean="0"/>
          </a:p>
          <a:p>
            <a:endParaRPr lang="en-US" dirty="0" smtClean="0"/>
          </a:p>
          <a:p>
            <a:endParaRPr lang="en-US" dirty="0"/>
          </a:p>
        </p:txBody>
      </p:sp>
      <p:sp>
        <p:nvSpPr>
          <p:cNvPr id="4" name="Content Placeholder 3"/>
          <p:cNvSpPr>
            <a:spLocks noGrp="1"/>
          </p:cNvSpPr>
          <p:nvPr>
            <p:ph sz="half" idx="2"/>
          </p:nvPr>
        </p:nvSpPr>
        <p:spPr/>
        <p:txBody>
          <a:bodyPr>
            <a:normAutofit lnSpcReduction="10000"/>
          </a:bodyPr>
          <a:lstStyle/>
          <a:p>
            <a:r>
              <a:rPr lang="en-US" sz="4400" dirty="0"/>
              <a:t>Housing, industrial </a:t>
            </a:r>
            <a:r>
              <a:rPr lang="en-US" sz="4400" dirty="0" smtClean="0"/>
              <a:t>parks</a:t>
            </a:r>
          </a:p>
          <a:p>
            <a:r>
              <a:rPr lang="en-US" sz="4400" dirty="0" smtClean="0"/>
              <a:t>Wholesale trade</a:t>
            </a:r>
            <a:endParaRPr lang="en-US" sz="4400" dirty="0"/>
          </a:p>
          <a:p>
            <a:r>
              <a:rPr lang="en-US" sz="4400" dirty="0"/>
              <a:t>Single brand Retail (auto-49</a:t>
            </a:r>
            <a:r>
              <a:rPr lang="en-US" sz="4400" dirty="0" smtClean="0"/>
              <a:t>%)</a:t>
            </a:r>
          </a:p>
          <a:p>
            <a:r>
              <a:rPr lang="en-US" sz="4400" dirty="0" smtClean="0"/>
              <a:t>Telecom services</a:t>
            </a:r>
            <a:endParaRPr lang="en-US" sz="4400" dirty="0"/>
          </a:p>
          <a:p>
            <a:r>
              <a:rPr lang="en-US" sz="4400" dirty="0"/>
              <a:t>E-commerce (B2B)</a:t>
            </a:r>
          </a:p>
          <a:p>
            <a:r>
              <a:rPr lang="en-US" sz="4400" dirty="0" smtClean="0"/>
              <a:t>NBFC</a:t>
            </a:r>
            <a:endParaRPr lang="en-US" sz="4400" dirty="0"/>
          </a:p>
        </p:txBody>
      </p:sp>
      <p:sp>
        <p:nvSpPr>
          <p:cNvPr id="3" name="Title 2"/>
          <p:cNvSpPr>
            <a:spLocks noGrp="1"/>
          </p:cNvSpPr>
          <p:nvPr>
            <p:ph type="title"/>
          </p:nvPr>
        </p:nvSpPr>
        <p:spPr/>
        <p:txBody>
          <a:bodyPr>
            <a:normAutofit fontScale="90000"/>
          </a:bodyPr>
          <a:lstStyle/>
          <a:p>
            <a:r>
              <a:rPr lang="en-US" dirty="0" smtClean="0"/>
              <a:t>FDI 100% Permitted (Automatic)</a:t>
            </a:r>
            <a:endParaRPr lang="en-US" dirty="0"/>
          </a:p>
        </p:txBody>
      </p:sp>
    </p:spTree>
    <p:extLst>
      <p:ext uri="{BB962C8B-B14F-4D97-AF65-F5344CB8AC3E}">
        <p14:creationId xmlns:p14="http://schemas.microsoft.com/office/powerpoint/2010/main" val="394871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bg/>
                                          </p:spTgt>
                                        </p:tgtEl>
                                        <p:attrNameLst>
                                          <p:attrName>style.visibility</p:attrName>
                                        </p:attrNameLst>
                                      </p:cBhvr>
                                      <p:to>
                                        <p:strVal val="visible"/>
                                      </p:to>
                                    </p:set>
                                    <p:animEffect transition="in" filter="fade">
                                      <p:cBhvr>
                                        <p:cTn id="42" dur="500"/>
                                        <p:tgtEl>
                                          <p:spTgt spid="4">
                                            <p:bg/>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fade">
                                      <p:cBhvr>
                                        <p:cTn id="47" dur="500"/>
                                        <p:tgtEl>
                                          <p:spTgt spid="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fade">
                                      <p:cBhvr>
                                        <p:cTn id="52" dur="500"/>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xEl>
                                              <p:pRg st="3" end="3"/>
                                            </p:txEl>
                                          </p:spTgt>
                                        </p:tgtEl>
                                        <p:attrNameLst>
                                          <p:attrName>style.visibility</p:attrName>
                                        </p:attrNameLst>
                                      </p:cBhvr>
                                      <p:to>
                                        <p:strVal val="visible"/>
                                      </p:to>
                                    </p:set>
                                    <p:animEffect transition="in" filter="fade">
                                      <p:cBhvr>
                                        <p:cTn id="62" dur="500"/>
                                        <p:tgtEl>
                                          <p:spTgt spid="4">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Effect transition="in" filter="fade">
                                      <p:cBhvr>
                                        <p:cTn id="67" dur="500"/>
                                        <p:tgtEl>
                                          <p:spTgt spid="4">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xEl>
                                              <p:pRg st="5" end="5"/>
                                            </p:txEl>
                                          </p:spTgt>
                                        </p:tgtEl>
                                        <p:attrNameLst>
                                          <p:attrName>style.visibility</p:attrName>
                                        </p:attrNameLst>
                                      </p:cBhvr>
                                      <p:to>
                                        <p:strVal val="visible"/>
                                      </p:to>
                                    </p:set>
                                    <p:animEffect transition="in" filter="fade">
                                      <p:cBhvr>
                                        <p:cTn id="7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4"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219919" y="914399"/>
          <a:ext cx="11262167" cy="5810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normAutofit fontScale="90000"/>
          </a:bodyPr>
          <a:lstStyle/>
          <a:p>
            <a:r>
              <a:rPr lang="en-US" dirty="0" smtClean="0"/>
              <a:t>Capital Account: L3/P1 and L3/P2</a:t>
            </a:r>
            <a:endParaRPr lang="en-US" dirty="0"/>
          </a:p>
        </p:txBody>
      </p:sp>
    </p:spTree>
    <p:extLst>
      <p:ext uri="{BB962C8B-B14F-4D97-AF65-F5344CB8AC3E}">
        <p14:creationId xmlns:p14="http://schemas.microsoft.com/office/powerpoint/2010/main" val="35093776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18835" y="0"/>
            <a:ext cx="6081725" cy="6975739"/>
          </a:xfrm>
          <a:prstGeom prst="rect">
            <a:avLst/>
          </a:prstGeom>
        </p:spPr>
      </p:pic>
      <p:sp>
        <p:nvSpPr>
          <p:cNvPr id="8" name="Frame 7"/>
          <p:cNvSpPr/>
          <p:nvPr/>
        </p:nvSpPr>
        <p:spPr>
          <a:xfrm>
            <a:off x="8156447" y="3487869"/>
            <a:ext cx="2005584" cy="3372928"/>
          </a:xfrm>
          <a:prstGeom prst="frame">
            <a:avLst/>
          </a:prstGeom>
          <a:solidFill>
            <a:srgbClr val="FFC000"/>
          </a:solidFill>
          <a:ln cap="sq" cmpd="thinThick">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4578" y="3487869"/>
            <a:ext cx="2031869" cy="197472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8691" y="0"/>
            <a:ext cx="2031869" cy="197472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899" y="-1"/>
            <a:ext cx="2031869" cy="1974723"/>
          </a:xfrm>
          <a:prstGeom prst="rect">
            <a:avLst/>
          </a:prstGeom>
        </p:spPr>
      </p:pic>
      <p:pic>
        <p:nvPicPr>
          <p:cNvPr id="3" name="Picture 2"/>
          <p:cNvPicPr>
            <a:picLocks noChangeAspect="1"/>
          </p:cNvPicPr>
          <p:nvPr/>
        </p:nvPicPr>
        <p:blipFill>
          <a:blip r:embed="rId4"/>
          <a:stretch>
            <a:fillRect/>
          </a:stretch>
        </p:blipFill>
        <p:spPr>
          <a:xfrm>
            <a:off x="121067" y="58390"/>
            <a:ext cx="6096851" cy="3429479"/>
          </a:xfrm>
          <a:prstGeom prst="rect">
            <a:avLst/>
          </a:prstGeom>
        </p:spPr>
      </p:pic>
      <p:pic>
        <p:nvPicPr>
          <p:cNvPr id="4" name="Picture 3"/>
          <p:cNvPicPr>
            <a:picLocks noChangeAspect="1"/>
          </p:cNvPicPr>
          <p:nvPr/>
        </p:nvPicPr>
        <p:blipFill>
          <a:blip r:embed="rId5"/>
          <a:stretch>
            <a:fillRect/>
          </a:stretch>
        </p:blipFill>
        <p:spPr>
          <a:xfrm>
            <a:off x="121066" y="3431318"/>
            <a:ext cx="6096851" cy="3429479"/>
          </a:xfrm>
          <a:prstGeom prst="rect">
            <a:avLst/>
          </a:prstGeom>
        </p:spPr>
      </p:pic>
    </p:spTree>
    <p:extLst>
      <p:ext uri="{BB962C8B-B14F-4D97-AF65-F5344CB8AC3E}">
        <p14:creationId xmlns:p14="http://schemas.microsoft.com/office/powerpoint/2010/main" val="149802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74%</a:t>
            </a:r>
            <a:endParaRPr lang="en-US" dirty="0"/>
          </a:p>
        </p:txBody>
      </p:sp>
      <p:sp>
        <p:nvSpPr>
          <p:cNvPr id="2" name="Content Placeholder 1"/>
          <p:cNvSpPr>
            <a:spLocks noGrp="1"/>
          </p:cNvSpPr>
          <p:nvPr>
            <p:ph sz="half" idx="2"/>
          </p:nvPr>
        </p:nvSpPr>
        <p:spPr/>
        <p:txBody>
          <a:bodyPr>
            <a:normAutofit/>
          </a:bodyPr>
          <a:lstStyle/>
          <a:p>
            <a:r>
              <a:rPr lang="en-US" sz="5400" dirty="0"/>
              <a:t>Private Banks (</a:t>
            </a:r>
            <a:r>
              <a:rPr lang="en-US" sz="5400" dirty="0">
                <a:solidFill>
                  <a:srgbClr val="FFC000"/>
                </a:solidFill>
              </a:rPr>
              <a:t>49</a:t>
            </a:r>
            <a:r>
              <a:rPr lang="en-US" sz="5400" dirty="0"/>
              <a:t>)</a:t>
            </a:r>
          </a:p>
          <a:p>
            <a:r>
              <a:rPr lang="en-US" sz="5400" dirty="0" smtClean="0"/>
              <a:t>DTH, Mobile TV (</a:t>
            </a:r>
            <a:r>
              <a:rPr lang="en-US" sz="5400" dirty="0" smtClean="0">
                <a:solidFill>
                  <a:srgbClr val="FFC000"/>
                </a:solidFill>
              </a:rPr>
              <a:t>49</a:t>
            </a:r>
            <a:r>
              <a:rPr lang="en-US" sz="5400" dirty="0" smtClean="0"/>
              <a:t>)</a:t>
            </a:r>
          </a:p>
          <a:p>
            <a:r>
              <a:rPr lang="en-US" sz="5400" dirty="0" smtClean="0"/>
              <a:t>Satellites</a:t>
            </a:r>
            <a:endParaRPr lang="en-US" sz="5400" dirty="0"/>
          </a:p>
        </p:txBody>
      </p:sp>
      <p:sp>
        <p:nvSpPr>
          <p:cNvPr id="6" name="Content Placeholder 5"/>
          <p:cNvSpPr>
            <a:spLocks noGrp="1"/>
          </p:cNvSpPr>
          <p:nvPr>
            <p:ph sz="quarter" idx="4"/>
          </p:nvPr>
        </p:nvSpPr>
        <p:spPr/>
        <p:txBody>
          <a:bodyPr>
            <a:normAutofit fontScale="77500" lnSpcReduction="20000"/>
          </a:bodyPr>
          <a:lstStyle/>
          <a:p>
            <a:r>
              <a:rPr lang="en-US" sz="4800" dirty="0" err="1" smtClean="0"/>
              <a:t>Multibrand</a:t>
            </a:r>
            <a:r>
              <a:rPr lang="en-US" sz="4800" dirty="0" smtClean="0"/>
              <a:t> Retail (Govt. route)</a:t>
            </a:r>
          </a:p>
          <a:p>
            <a:r>
              <a:rPr lang="en-US" sz="4800" dirty="0" smtClean="0"/>
              <a:t>Min. 100 million$</a:t>
            </a:r>
          </a:p>
          <a:p>
            <a:r>
              <a:rPr lang="en-US" sz="4800" dirty="0" smtClean="0"/>
              <a:t>Min. 50% in backend infra</a:t>
            </a:r>
          </a:p>
          <a:p>
            <a:r>
              <a:rPr lang="en-US" sz="4800" dirty="0" smtClean="0"/>
              <a:t>30% procurement from Indian MSME</a:t>
            </a:r>
          </a:p>
          <a:p>
            <a:r>
              <a:rPr lang="en-US" sz="4800" dirty="0" smtClean="0"/>
              <a:t>Malls in cities with 10 lakh pop.</a:t>
            </a:r>
          </a:p>
          <a:p>
            <a:r>
              <a:rPr lang="en-US" sz="4800" dirty="0" smtClean="0"/>
              <a:t>Only selected states /UT approved</a:t>
            </a:r>
          </a:p>
        </p:txBody>
      </p:sp>
      <p:sp>
        <p:nvSpPr>
          <p:cNvPr id="7" name="Text Placeholder 6"/>
          <p:cNvSpPr>
            <a:spLocks noGrp="1"/>
          </p:cNvSpPr>
          <p:nvPr>
            <p:ph type="body" idx="13"/>
          </p:nvPr>
        </p:nvSpPr>
        <p:spPr/>
        <p:txBody>
          <a:bodyPr/>
          <a:lstStyle/>
          <a:p>
            <a:r>
              <a:rPr lang="en-US" dirty="0" smtClean="0"/>
              <a:t>51%</a:t>
            </a:r>
            <a:endParaRPr lang="en-US" dirty="0"/>
          </a:p>
        </p:txBody>
      </p:sp>
    </p:spTree>
    <p:extLst>
      <p:ext uri="{BB962C8B-B14F-4D97-AF65-F5344CB8AC3E}">
        <p14:creationId xmlns:p14="http://schemas.microsoft.com/office/powerpoint/2010/main" val="892399815"/>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DARK_2015">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ARK_2015" id="{321C2D74-8A29-4E06-A14A-89F95271A7FE}" vid="{BD79CDC0-D997-453F-A307-402A3681BE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PPT_DARK_2015</Template>
  <TotalTime>862</TotalTime>
  <Words>3368</Words>
  <Application>Microsoft Office PowerPoint</Application>
  <PresentationFormat>Widescreen</PresentationFormat>
  <Paragraphs>537</Paragraphs>
  <Slides>81</Slides>
  <Notes>12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Kozuka Gothic Pro B</vt:lpstr>
      <vt:lpstr>Arial</vt:lpstr>
      <vt:lpstr>Arial Black</vt:lpstr>
      <vt:lpstr>Calibri</vt:lpstr>
      <vt:lpstr>Calibri Light</vt:lpstr>
      <vt:lpstr>Franklin Gothic Demi</vt:lpstr>
      <vt:lpstr>Franklin Gothic Demi Cond</vt:lpstr>
      <vt:lpstr>Franklin Gothic Heavy</vt:lpstr>
      <vt:lpstr>Franklin Gothic Medium</vt:lpstr>
      <vt:lpstr>Franklin Gothic Medium Cond</vt:lpstr>
      <vt:lpstr>Segoe UI Black</vt:lpstr>
      <vt:lpstr>Segoe UI Semibold</vt:lpstr>
      <vt:lpstr>Shruti</vt:lpstr>
      <vt:lpstr>Wingdings</vt:lpstr>
      <vt:lpstr>PPT_DARK_2015</vt:lpstr>
      <vt:lpstr>PowerPoint Presentation</vt:lpstr>
      <vt:lpstr>PowerPoint Presentation</vt:lpstr>
      <vt:lpstr>PowerPoint Presentation</vt:lpstr>
      <vt:lpstr>Capital Account: L3/P1 and L3/P2</vt:lpstr>
      <vt:lpstr>Types of companies: Mayaram FII</vt:lpstr>
      <vt:lpstr>FDI vs FII</vt:lpstr>
      <vt:lpstr>FDI prohibited in</vt:lpstr>
      <vt:lpstr>FDI 100% Permitted (Automatic)</vt:lpstr>
      <vt:lpstr>PowerPoint Presentation</vt:lpstr>
      <vt:lpstr>PowerPoint Presentation</vt:lpstr>
      <vt:lpstr>PowerPoint Presentation</vt:lpstr>
      <vt:lpstr>Prelims: FIPB has following:</vt:lpstr>
      <vt:lpstr>Foreign investment promotion board FIPB (Secretary)</vt:lpstr>
      <vt:lpstr>PowerPoint Presentation</vt:lpstr>
      <vt:lpstr>External Debt: GDP= ~24% (manageable limits)</vt:lpstr>
      <vt:lpstr>External Debt</vt:lpstr>
      <vt:lpstr>Rankings for prelims</vt:lpstr>
      <vt:lpstr>Capital Account: L3/P1 and L3/P2</vt:lpstr>
      <vt:lpstr>QE, FT &amp; Exchange rate fluctuations</vt:lpstr>
      <vt:lpstr>PowerPoint Presentation</vt:lpstr>
      <vt:lpstr>PowerPoint Presentation</vt:lpstr>
      <vt:lpstr>QE: Bond purchase by US Feds=new $$ generated</vt:lpstr>
      <vt:lpstr>PowerPoint Presentation</vt:lpstr>
      <vt:lpstr>FT: Bond purchase reduced = Less $$ generated</vt:lpstr>
      <vt:lpstr>PowerPoint Presentation</vt:lpstr>
      <vt:lpstr>Fed Tapering: ended @Oct’14, @15 Billion purchase</vt:lpstr>
      <vt:lpstr>Dollar outflow =&gt; weakening of rupee but RBI intervention stabilized it</vt:lpstr>
      <vt:lpstr>Fighting FT: India had to stop OUTFLOW of dollars</vt:lpstr>
      <vt:lpstr>PowerPoint Presentation</vt:lpstr>
      <vt:lpstr>Fighting FT: India had to stop OUTFLOW of dollars</vt:lpstr>
      <vt:lpstr>Fighting FT: India had2 augment FOREX reserve</vt:lpstr>
      <vt:lpstr>Fed Tapering: $$ supply low=&gt; Rupee weaken, bad for imports</vt:lpstr>
      <vt:lpstr>US Fed Rate “Cut”: $ weak, Rs. Strong</vt:lpstr>
      <vt:lpstr>US Fed Rate “Hike” (Expected in June 2015)</vt:lpstr>
      <vt:lpstr>Fed Rate hike= $$ outflow from India ▲</vt:lpstr>
      <vt:lpstr>Dangerous to approach full Cap.AC these days</vt:lpstr>
      <vt:lpstr>Ref: L3/P3 ECB Quantitative Easing</vt:lpstr>
      <vt:lpstr>Mains/Interview</vt:lpstr>
      <vt:lpstr>Only for prelims: L3/P2.pptx: Real exchange rate</vt:lpstr>
      <vt:lpstr>L3/P2.pptx REER</vt:lpstr>
      <vt:lpstr>▲REER = ▼ Trade competitiveness</vt:lpstr>
      <vt:lpstr>Capital Account: L3/P1 and L3/P2</vt:lpstr>
      <vt:lpstr>PowerPoint Presentation</vt:lpstr>
      <vt:lpstr>If BoP surplus- RBI should purchase those $$ (Mill.USD)</vt:lpstr>
      <vt:lpstr>RBI Forex reserve Gradually augmented</vt:lpstr>
      <vt:lpstr>PowerPoint Presentation</vt:lpstr>
      <vt:lpstr>China ~4 trillion$ HOW?</vt:lpstr>
      <vt:lpstr>PowerPoint Presentation</vt:lpstr>
      <vt:lpstr>PowerPoint Presentation</vt:lpstr>
      <vt:lpstr>Labour abuse</vt:lpstr>
      <vt:lpstr>China leads in exports: how?</vt:lpstr>
      <vt:lpstr>In a free market economy with no intervention</vt:lpstr>
      <vt:lpstr>But China keeps yuan undervalued, HOW?</vt:lpstr>
      <vt:lpstr>PowerPoint Presentation</vt:lpstr>
      <vt:lpstr>China’s Balance of Payment (2014)</vt:lpstr>
      <vt:lpstr>BoP has to be ZERO</vt:lpstr>
      <vt:lpstr>China’s Forex reserve: ~3840 billion</vt:lpstr>
      <vt:lpstr>Large forex reserve bad bcoz</vt:lpstr>
      <vt:lpstr>Large forex reserve good bcoz</vt:lpstr>
      <vt:lpstr>PowerPoint Presentation</vt:lpstr>
      <vt:lpstr>PowerPoint Presentation</vt:lpstr>
      <vt:lpstr>PowerPoint Presentation</vt:lpstr>
      <vt:lpstr>Capital Account: L3/P1 and L3/P2</vt:lpstr>
      <vt:lpstr>Possible questions in UPSC</vt:lpstr>
      <vt:lpstr>London, NY and Singapore 3 biggest Intl. Fin. Centre</vt:lpstr>
      <vt:lpstr>Dubai international financial centre</vt:lpstr>
      <vt:lpstr>DUBAI better how?</vt:lpstr>
      <vt:lpstr>DUBAI better how?</vt:lpstr>
      <vt:lpstr>PowerPoint Presentation</vt:lpstr>
      <vt:lpstr>Gujarat Intl. Financial Tech City: JV between</vt:lpstr>
      <vt:lpstr>Place</vt:lpstr>
      <vt:lpstr>GIFT city Financial SEZ: 2 set of rules</vt:lpstr>
      <vt:lpstr>guidelines</vt:lpstr>
      <vt:lpstr>IFSC banking unit (IBU)</vt:lpstr>
      <vt:lpstr>challenges</vt:lpstr>
      <vt:lpstr>Legal challenges</vt:lpstr>
      <vt:lpstr>Legal challenges</vt:lpstr>
      <vt:lpstr>Benefits</vt:lpstr>
      <vt:lpstr>Mains / Interview?</vt:lpstr>
      <vt:lpstr>Capital Account: L3/P1 and L3/P2</vt:lpstr>
      <vt:lpstr>PowerPoint Presentation</vt:lpstr>
    </vt:vector>
  </TitlesOfParts>
  <Company>Mrunal.org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 of Payment Survey points</dc:title>
  <dc:creator>Mrunal Patel</dc:creator>
  <cp:lastModifiedBy>Mrunal Patel</cp:lastModifiedBy>
  <cp:revision>654</cp:revision>
  <dcterms:created xsi:type="dcterms:W3CDTF">2015-03-28T10:22:47Z</dcterms:created>
  <dcterms:modified xsi:type="dcterms:W3CDTF">2015-05-07T17:27:29Z</dcterms:modified>
</cp:coreProperties>
</file>